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8.xml" ContentType="application/vnd.openxmlformats-officedocument.presentationml.slide+xml"/>
  <Override PartName="/ppt/slides/slide31.xml" ContentType="application/vnd.openxmlformats-officedocument.presentationml.slide+xml"/>
  <Override PartName="/ppt/slides/slide29.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5" r:id="rId2"/>
    <p:sldId id="282" r:id="rId3"/>
    <p:sldId id="283" r:id="rId4"/>
    <p:sldId id="284" r:id="rId5"/>
    <p:sldId id="285" r:id="rId6"/>
    <p:sldId id="286" r:id="rId7"/>
    <p:sldId id="287" r:id="rId8"/>
    <p:sldId id="288" r:id="rId9"/>
    <p:sldId id="289" r:id="rId10"/>
    <p:sldId id="291" r:id="rId11"/>
    <p:sldId id="298" r:id="rId12"/>
    <p:sldId id="293" r:id="rId13"/>
    <p:sldId id="290" r:id="rId14"/>
    <p:sldId id="305" r:id="rId15"/>
    <p:sldId id="310" r:id="rId16"/>
    <p:sldId id="311" r:id="rId17"/>
    <p:sldId id="312" r:id="rId18"/>
    <p:sldId id="313" r:id="rId19"/>
    <p:sldId id="306" r:id="rId20"/>
    <p:sldId id="308" r:id="rId21"/>
    <p:sldId id="307" r:id="rId22"/>
    <p:sldId id="314" r:id="rId23"/>
    <p:sldId id="315" r:id="rId24"/>
    <p:sldId id="316" r:id="rId25"/>
    <p:sldId id="309" r:id="rId26"/>
    <p:sldId id="317" r:id="rId27"/>
    <p:sldId id="292" r:id="rId28"/>
    <p:sldId id="296" r:id="rId29"/>
    <p:sldId id="266" r:id="rId30"/>
    <p:sldId id="259" r:id="rId31"/>
    <p:sldId id="260" r:id="rId32"/>
    <p:sldId id="258" r:id="rId33"/>
    <p:sldId id="265" r:id="rId34"/>
    <p:sldId id="268" r:id="rId35"/>
    <p:sldId id="269" r:id="rId36"/>
    <p:sldId id="270" r:id="rId37"/>
    <p:sldId id="271"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8" autoAdjust="0"/>
    <p:restoredTop sz="94660"/>
  </p:normalViewPr>
  <p:slideViewPr>
    <p:cSldViewPr snapToGrid="0">
      <p:cViewPr>
        <p:scale>
          <a:sx n="96" d="100"/>
          <a:sy n="96" d="100"/>
        </p:scale>
        <p:origin x="-13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8C92F3-365D-45C3-A2EE-493859E068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5B5B1E7E-6AEF-405C-9FA1-14ADE63830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009F962F-5B8B-49A8-B798-E20786E66D3C}"/>
              </a:ext>
            </a:extLst>
          </p:cNvPr>
          <p:cNvSpPr>
            <a:spLocks noGrp="1"/>
          </p:cNvSpPr>
          <p:nvPr>
            <p:ph type="dt" sz="half" idx="10"/>
          </p:nvPr>
        </p:nvSpPr>
        <p:spPr/>
        <p:txBody>
          <a:bodyPr/>
          <a:lstStyle/>
          <a:p>
            <a:fld id="{1B107101-37C5-48CC-8F83-1F6EA8C01500}" type="datetimeFigureOut">
              <a:rPr lang="en-GB" smtClean="0"/>
              <a:t>09/12/2021</a:t>
            </a:fld>
            <a:endParaRPr lang="en-GB"/>
          </a:p>
        </p:txBody>
      </p:sp>
      <p:sp>
        <p:nvSpPr>
          <p:cNvPr id="5" name="Footer Placeholder 4">
            <a:extLst>
              <a:ext uri="{FF2B5EF4-FFF2-40B4-BE49-F238E27FC236}">
                <a16:creationId xmlns:a16="http://schemas.microsoft.com/office/drawing/2014/main" xmlns="" id="{D80C8762-4072-46E3-A5E0-7F6BBCC484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812FDC3B-5D4D-4798-82AE-C7601B6D9F5A}"/>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1593232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67DB36-EEDC-4E22-9EC8-8590A9A13FA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537654CF-1B3B-464F-9E43-FB9F6CAB74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72991F68-C9FF-4DBC-9DF3-3A4677709FE1}"/>
              </a:ext>
            </a:extLst>
          </p:cNvPr>
          <p:cNvSpPr>
            <a:spLocks noGrp="1"/>
          </p:cNvSpPr>
          <p:nvPr>
            <p:ph type="dt" sz="half" idx="10"/>
          </p:nvPr>
        </p:nvSpPr>
        <p:spPr/>
        <p:txBody>
          <a:bodyPr/>
          <a:lstStyle/>
          <a:p>
            <a:fld id="{1B107101-37C5-48CC-8F83-1F6EA8C01500}" type="datetimeFigureOut">
              <a:rPr lang="en-GB" smtClean="0"/>
              <a:t>09/12/2021</a:t>
            </a:fld>
            <a:endParaRPr lang="en-GB"/>
          </a:p>
        </p:txBody>
      </p:sp>
      <p:sp>
        <p:nvSpPr>
          <p:cNvPr id="5" name="Footer Placeholder 4">
            <a:extLst>
              <a:ext uri="{FF2B5EF4-FFF2-40B4-BE49-F238E27FC236}">
                <a16:creationId xmlns:a16="http://schemas.microsoft.com/office/drawing/2014/main" xmlns="" id="{2826552E-8642-48E6-AD0E-FCD1FF8C33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3582371A-C567-4A86-8BDC-C266CE7319ED}"/>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2708393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2398FC9-AD90-47D7-8FAF-67D64DFE5D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EA8C8625-8B0E-49DA-9C6B-824218AB4D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6F281C35-119F-46B8-8D88-7CF862F601B5}"/>
              </a:ext>
            </a:extLst>
          </p:cNvPr>
          <p:cNvSpPr>
            <a:spLocks noGrp="1"/>
          </p:cNvSpPr>
          <p:nvPr>
            <p:ph type="dt" sz="half" idx="10"/>
          </p:nvPr>
        </p:nvSpPr>
        <p:spPr/>
        <p:txBody>
          <a:bodyPr/>
          <a:lstStyle/>
          <a:p>
            <a:fld id="{1B107101-37C5-48CC-8F83-1F6EA8C01500}" type="datetimeFigureOut">
              <a:rPr lang="en-GB" smtClean="0"/>
              <a:t>09/12/2021</a:t>
            </a:fld>
            <a:endParaRPr lang="en-GB"/>
          </a:p>
        </p:txBody>
      </p:sp>
      <p:sp>
        <p:nvSpPr>
          <p:cNvPr id="5" name="Footer Placeholder 4">
            <a:extLst>
              <a:ext uri="{FF2B5EF4-FFF2-40B4-BE49-F238E27FC236}">
                <a16:creationId xmlns:a16="http://schemas.microsoft.com/office/drawing/2014/main" xmlns="" id="{D1608A93-D505-4DD5-9BC2-A8148B0C7A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1CCC1452-338D-4BA3-A6B6-50DDA83D68A7}"/>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162441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83260A-49E6-4E5A-B015-EDE90EAD1E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4DFA7B48-C24B-4C75-A511-F4D2A007D8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D4598151-D508-4300-9A3E-BEAEBE0E80CE}"/>
              </a:ext>
            </a:extLst>
          </p:cNvPr>
          <p:cNvSpPr>
            <a:spLocks noGrp="1"/>
          </p:cNvSpPr>
          <p:nvPr>
            <p:ph type="dt" sz="half" idx="10"/>
          </p:nvPr>
        </p:nvSpPr>
        <p:spPr/>
        <p:txBody>
          <a:bodyPr/>
          <a:lstStyle/>
          <a:p>
            <a:fld id="{1B107101-37C5-48CC-8F83-1F6EA8C01500}" type="datetimeFigureOut">
              <a:rPr lang="en-GB" smtClean="0"/>
              <a:t>09/12/2021</a:t>
            </a:fld>
            <a:endParaRPr lang="en-GB"/>
          </a:p>
        </p:txBody>
      </p:sp>
      <p:sp>
        <p:nvSpPr>
          <p:cNvPr id="5" name="Footer Placeholder 4">
            <a:extLst>
              <a:ext uri="{FF2B5EF4-FFF2-40B4-BE49-F238E27FC236}">
                <a16:creationId xmlns:a16="http://schemas.microsoft.com/office/drawing/2014/main" xmlns="" id="{FA887A95-B825-4AFB-84A2-848C8AC125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D913CEB8-F9ED-43D0-99A3-76C7B00725DE}"/>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449496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049D50-145E-409D-93AC-2DD85EAB31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BD367A1B-D581-4DB3-AC51-274AD66E0C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1179948-66E3-4F88-9728-3201579BBBB3}"/>
              </a:ext>
            </a:extLst>
          </p:cNvPr>
          <p:cNvSpPr>
            <a:spLocks noGrp="1"/>
          </p:cNvSpPr>
          <p:nvPr>
            <p:ph type="dt" sz="half" idx="10"/>
          </p:nvPr>
        </p:nvSpPr>
        <p:spPr/>
        <p:txBody>
          <a:bodyPr/>
          <a:lstStyle/>
          <a:p>
            <a:fld id="{1B107101-37C5-48CC-8F83-1F6EA8C01500}" type="datetimeFigureOut">
              <a:rPr lang="en-GB" smtClean="0"/>
              <a:t>09/12/2021</a:t>
            </a:fld>
            <a:endParaRPr lang="en-GB"/>
          </a:p>
        </p:txBody>
      </p:sp>
      <p:sp>
        <p:nvSpPr>
          <p:cNvPr id="5" name="Footer Placeholder 4">
            <a:extLst>
              <a:ext uri="{FF2B5EF4-FFF2-40B4-BE49-F238E27FC236}">
                <a16:creationId xmlns:a16="http://schemas.microsoft.com/office/drawing/2014/main" xmlns="" id="{53C7FF77-D242-4FAB-940F-C28BE846DC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3A621920-4F9C-473A-92D3-88A8B2308E02}"/>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1109610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2FA529-D2ED-4155-9D7A-8F468E17CE7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91287A64-93F2-434E-AA8C-031E85F40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DC7FBAF9-9236-48DF-BBCA-1C9D83D542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1101DCEC-EE06-4A21-9A96-5BB70517D326}"/>
              </a:ext>
            </a:extLst>
          </p:cNvPr>
          <p:cNvSpPr>
            <a:spLocks noGrp="1"/>
          </p:cNvSpPr>
          <p:nvPr>
            <p:ph type="dt" sz="half" idx="10"/>
          </p:nvPr>
        </p:nvSpPr>
        <p:spPr/>
        <p:txBody>
          <a:bodyPr/>
          <a:lstStyle/>
          <a:p>
            <a:fld id="{1B107101-37C5-48CC-8F83-1F6EA8C01500}" type="datetimeFigureOut">
              <a:rPr lang="en-GB" smtClean="0"/>
              <a:t>09/12/2021</a:t>
            </a:fld>
            <a:endParaRPr lang="en-GB"/>
          </a:p>
        </p:txBody>
      </p:sp>
      <p:sp>
        <p:nvSpPr>
          <p:cNvPr id="6" name="Footer Placeholder 5">
            <a:extLst>
              <a:ext uri="{FF2B5EF4-FFF2-40B4-BE49-F238E27FC236}">
                <a16:creationId xmlns:a16="http://schemas.microsoft.com/office/drawing/2014/main" xmlns="" id="{C099C60F-AC68-4115-B5AC-609B07069B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7BB35DEF-F72E-4253-B480-4B6ACFE957E0}"/>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418162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F3C424-C689-4107-8C69-B5766FA3E85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D39CCD65-0385-494B-B47C-0443BCB2D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265EA32-7194-467E-84BA-9AF8997B4B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DCF827B2-E37D-4923-B5C8-9A7DFBB0C8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AB05FDB-1C27-428E-A225-C4EF5D555A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A5AD1E58-9F14-44A9-AF23-6D83313BD957}"/>
              </a:ext>
            </a:extLst>
          </p:cNvPr>
          <p:cNvSpPr>
            <a:spLocks noGrp="1"/>
          </p:cNvSpPr>
          <p:nvPr>
            <p:ph type="dt" sz="half" idx="10"/>
          </p:nvPr>
        </p:nvSpPr>
        <p:spPr/>
        <p:txBody>
          <a:bodyPr/>
          <a:lstStyle/>
          <a:p>
            <a:fld id="{1B107101-37C5-48CC-8F83-1F6EA8C01500}" type="datetimeFigureOut">
              <a:rPr lang="en-GB" smtClean="0"/>
              <a:t>09/12/2021</a:t>
            </a:fld>
            <a:endParaRPr lang="en-GB"/>
          </a:p>
        </p:txBody>
      </p:sp>
      <p:sp>
        <p:nvSpPr>
          <p:cNvPr id="8" name="Footer Placeholder 7">
            <a:extLst>
              <a:ext uri="{FF2B5EF4-FFF2-40B4-BE49-F238E27FC236}">
                <a16:creationId xmlns:a16="http://schemas.microsoft.com/office/drawing/2014/main" xmlns="" id="{4DD253AB-7C78-41E4-9DE1-0E131A14017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7E2C8DA6-5DAF-4798-89B8-100463CADEDD}"/>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187322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A4CEDC-9EB3-46CF-A178-CABCC1D11A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65EB23ED-8B8E-4C6A-904D-EE42AD9DDF27}"/>
              </a:ext>
            </a:extLst>
          </p:cNvPr>
          <p:cNvSpPr>
            <a:spLocks noGrp="1"/>
          </p:cNvSpPr>
          <p:nvPr>
            <p:ph type="dt" sz="half" idx="10"/>
          </p:nvPr>
        </p:nvSpPr>
        <p:spPr/>
        <p:txBody>
          <a:bodyPr/>
          <a:lstStyle/>
          <a:p>
            <a:fld id="{1B107101-37C5-48CC-8F83-1F6EA8C01500}" type="datetimeFigureOut">
              <a:rPr lang="en-GB" smtClean="0"/>
              <a:t>09/12/2021</a:t>
            </a:fld>
            <a:endParaRPr lang="en-GB"/>
          </a:p>
        </p:txBody>
      </p:sp>
      <p:sp>
        <p:nvSpPr>
          <p:cNvPr id="4" name="Footer Placeholder 3">
            <a:extLst>
              <a:ext uri="{FF2B5EF4-FFF2-40B4-BE49-F238E27FC236}">
                <a16:creationId xmlns:a16="http://schemas.microsoft.com/office/drawing/2014/main" xmlns="" id="{5D62E8DA-FBDE-426A-AFB5-28C7D7D0B2B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0DDE896A-FFCB-4F4E-80A2-9E8715B1D51F}"/>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2913447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201888B-5D6D-4C20-B4C4-EB0698522FC1}"/>
              </a:ext>
            </a:extLst>
          </p:cNvPr>
          <p:cNvSpPr>
            <a:spLocks noGrp="1"/>
          </p:cNvSpPr>
          <p:nvPr>
            <p:ph type="dt" sz="half" idx="10"/>
          </p:nvPr>
        </p:nvSpPr>
        <p:spPr/>
        <p:txBody>
          <a:bodyPr/>
          <a:lstStyle/>
          <a:p>
            <a:fld id="{1B107101-37C5-48CC-8F83-1F6EA8C01500}" type="datetimeFigureOut">
              <a:rPr lang="en-GB" smtClean="0"/>
              <a:t>09/12/2021</a:t>
            </a:fld>
            <a:endParaRPr lang="en-GB"/>
          </a:p>
        </p:txBody>
      </p:sp>
      <p:sp>
        <p:nvSpPr>
          <p:cNvPr id="3" name="Footer Placeholder 2">
            <a:extLst>
              <a:ext uri="{FF2B5EF4-FFF2-40B4-BE49-F238E27FC236}">
                <a16:creationId xmlns:a16="http://schemas.microsoft.com/office/drawing/2014/main" xmlns="" id="{5D540971-0971-4C58-80A0-4D3ECFE211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CF979E37-BF60-4749-A68E-CBE5B1FB7F72}"/>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88785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0C5D46-5DA1-4EE4-B818-F34B3124D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85A0451D-F01D-4FAD-8689-1BF45CA909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453135BF-B1C3-44A5-8707-79774A0C3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29175BC-5BFA-4581-9803-9C08BED1E76D}"/>
              </a:ext>
            </a:extLst>
          </p:cNvPr>
          <p:cNvSpPr>
            <a:spLocks noGrp="1"/>
          </p:cNvSpPr>
          <p:nvPr>
            <p:ph type="dt" sz="half" idx="10"/>
          </p:nvPr>
        </p:nvSpPr>
        <p:spPr/>
        <p:txBody>
          <a:bodyPr/>
          <a:lstStyle/>
          <a:p>
            <a:fld id="{1B107101-37C5-48CC-8F83-1F6EA8C01500}" type="datetimeFigureOut">
              <a:rPr lang="en-GB" smtClean="0"/>
              <a:t>09/12/2021</a:t>
            </a:fld>
            <a:endParaRPr lang="en-GB"/>
          </a:p>
        </p:txBody>
      </p:sp>
      <p:sp>
        <p:nvSpPr>
          <p:cNvPr id="6" name="Footer Placeholder 5">
            <a:extLst>
              <a:ext uri="{FF2B5EF4-FFF2-40B4-BE49-F238E27FC236}">
                <a16:creationId xmlns:a16="http://schemas.microsoft.com/office/drawing/2014/main" xmlns="" id="{5A603BAD-63F6-4AC4-B6A7-E15B08C9C5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C799AC81-0FA2-4F76-8F40-ED5B4C8F67A1}"/>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2438546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1A06EA-9447-477B-A6D9-C9237ADB6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8885B69C-4346-4509-9A7C-99C572D91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A7371E42-C955-40A6-A716-6C7409AE0C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F3ACE2D-7216-4BFC-8BF0-97E959F01CE2}"/>
              </a:ext>
            </a:extLst>
          </p:cNvPr>
          <p:cNvSpPr>
            <a:spLocks noGrp="1"/>
          </p:cNvSpPr>
          <p:nvPr>
            <p:ph type="dt" sz="half" idx="10"/>
          </p:nvPr>
        </p:nvSpPr>
        <p:spPr/>
        <p:txBody>
          <a:bodyPr/>
          <a:lstStyle/>
          <a:p>
            <a:fld id="{1B107101-37C5-48CC-8F83-1F6EA8C01500}" type="datetimeFigureOut">
              <a:rPr lang="en-GB" smtClean="0"/>
              <a:t>09/12/2021</a:t>
            </a:fld>
            <a:endParaRPr lang="en-GB"/>
          </a:p>
        </p:txBody>
      </p:sp>
      <p:sp>
        <p:nvSpPr>
          <p:cNvPr id="6" name="Footer Placeholder 5">
            <a:extLst>
              <a:ext uri="{FF2B5EF4-FFF2-40B4-BE49-F238E27FC236}">
                <a16:creationId xmlns:a16="http://schemas.microsoft.com/office/drawing/2014/main" xmlns="" id="{95F6B68A-1106-45D6-AA3B-0AAC1441B8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53CB3EE2-89B5-4E4F-82C2-C4F31D5DE0FB}"/>
              </a:ext>
            </a:extLst>
          </p:cNvPr>
          <p:cNvSpPr>
            <a:spLocks noGrp="1"/>
          </p:cNvSpPr>
          <p:nvPr>
            <p:ph type="sldNum" sz="quarter" idx="12"/>
          </p:nvPr>
        </p:nvSpPr>
        <p:spPr/>
        <p:txBody>
          <a:bodyPr/>
          <a:lstStyle/>
          <a:p>
            <a:fld id="{54A18806-FA68-4B25-8761-AD9C1B27AA5C}" type="slidenum">
              <a:rPr lang="en-GB" smtClean="0"/>
              <a:t>‹#›</a:t>
            </a:fld>
            <a:endParaRPr lang="en-GB"/>
          </a:p>
        </p:txBody>
      </p:sp>
    </p:spTree>
    <p:extLst>
      <p:ext uri="{BB962C8B-B14F-4D97-AF65-F5344CB8AC3E}">
        <p14:creationId xmlns:p14="http://schemas.microsoft.com/office/powerpoint/2010/main" val="29633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EA1079C-E7D2-4724-B13C-6CF6FC0541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574F8AE2-0717-40A7-AB70-C591A94ADF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C951246A-1412-4C10-8C52-6478D9A5E1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07101-37C5-48CC-8F83-1F6EA8C01500}" type="datetimeFigureOut">
              <a:rPr lang="en-GB" smtClean="0"/>
              <a:t>09/12/2021</a:t>
            </a:fld>
            <a:endParaRPr lang="en-GB"/>
          </a:p>
        </p:txBody>
      </p:sp>
      <p:sp>
        <p:nvSpPr>
          <p:cNvPr id="5" name="Footer Placeholder 4">
            <a:extLst>
              <a:ext uri="{FF2B5EF4-FFF2-40B4-BE49-F238E27FC236}">
                <a16:creationId xmlns:a16="http://schemas.microsoft.com/office/drawing/2014/main" xmlns="" id="{BB6053E6-7914-4EFE-84CB-86E8BABD6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FC39EDF6-C990-4B8A-83A8-151E60FFFE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A18806-FA68-4B25-8761-AD9C1B27AA5C}" type="slidenum">
              <a:rPr lang="en-GB" smtClean="0"/>
              <a:t>‹#›</a:t>
            </a:fld>
            <a:endParaRPr lang="en-GB"/>
          </a:p>
        </p:txBody>
      </p:sp>
    </p:spTree>
    <p:extLst>
      <p:ext uri="{BB962C8B-B14F-4D97-AF65-F5344CB8AC3E}">
        <p14:creationId xmlns:p14="http://schemas.microsoft.com/office/powerpoint/2010/main" val="2076727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1311.2524.pdf"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AgkfIQ4IGa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rxiv.org/pdf/1412.6806.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rxiv.org/pdf/1412.6806.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rxiv.org/pdf/1412.6806.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rxiv.org/pdf/1412.6806.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arxiv.org/pdf/1312.6034.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1312.6034.pdf"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1312.6034.pdf"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pdf/1312.6034.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pdf/1312.6034.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google/deepdream/blob/master/dream.ipynb"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spectrum.ieee.org/cars-that-think/transportation/sensors/slight-street-sign-modifications-can-fool-machine-learning-algorithms" TargetMode="Externa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machinelearningmastery.com/how-to-visualize-filters-and-feature-maps-in-convolutional-neural-network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cs.stanford.edu/people/karpathy/convnetjs/demo/mnis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Computer Vision and Deep Learning</a:t>
            </a:r>
            <a:endParaRPr lang="en-GB" dirty="0"/>
          </a:p>
        </p:txBody>
      </p:sp>
      <p:sp>
        <p:nvSpPr>
          <p:cNvPr id="3" name="Subtitle 2"/>
          <p:cNvSpPr>
            <a:spLocks noGrp="1"/>
          </p:cNvSpPr>
          <p:nvPr>
            <p:ph type="subTitle" idx="1"/>
          </p:nvPr>
        </p:nvSpPr>
        <p:spPr/>
        <p:txBody>
          <a:bodyPr/>
          <a:lstStyle/>
          <a:p>
            <a:r>
              <a:rPr lang="en-GB" dirty="0" smtClean="0"/>
              <a:t>Lecture 12</a:t>
            </a:r>
            <a:endParaRPr lang="en-GB" dirty="0"/>
          </a:p>
        </p:txBody>
      </p:sp>
    </p:spTree>
    <p:extLst>
      <p:ext uri="{BB962C8B-B14F-4D97-AF65-F5344CB8AC3E}">
        <p14:creationId xmlns:p14="http://schemas.microsoft.com/office/powerpoint/2010/main" val="3557011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Last layer visualization</a:t>
            </a:r>
            <a:endParaRPr lang="en-GB" dirty="0"/>
          </a:p>
        </p:txBody>
      </p:sp>
      <p:sp>
        <p:nvSpPr>
          <p:cNvPr id="3" name="Content Placeholder 2"/>
          <p:cNvSpPr>
            <a:spLocks noGrp="1"/>
          </p:cNvSpPr>
          <p:nvPr>
            <p:ph idx="1"/>
          </p:nvPr>
        </p:nvSpPr>
        <p:spPr/>
        <p:txBody>
          <a:bodyPr/>
          <a:lstStyle/>
          <a:p>
            <a:r>
              <a:rPr lang="en-GB" dirty="0" smtClean="0"/>
              <a:t>The last layer (before the classification layer) contains the most condensed representation of the image</a:t>
            </a:r>
          </a:p>
          <a:p>
            <a:pPr marL="0" indent="0">
              <a:buNone/>
            </a:pPr>
            <a:endParaRPr lang="en-GB" dirty="0"/>
          </a:p>
        </p:txBody>
      </p:sp>
      <p:pic>
        <p:nvPicPr>
          <p:cNvPr id="4" name="Picture 2" descr="AlexNet: A Brief Review. AlexNet is a Convolutional Neural… | by Benjamin  Akera | Makerere AI Lab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413" y="3429000"/>
            <a:ext cx="10972800" cy="28396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416480" y="3429000"/>
            <a:ext cx="672075" cy="2664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2350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Last layer visualization</a:t>
            </a:r>
            <a:r>
              <a:rPr lang="en-GB" dirty="0" smtClean="0"/>
              <a:t/>
            </a:r>
            <a:br>
              <a:rPr lang="en-GB" dirty="0" smtClean="0"/>
            </a:br>
            <a:r>
              <a:rPr lang="en-GB" dirty="0" smtClean="0"/>
              <a:t>Image embedding</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346" y="1634923"/>
            <a:ext cx="6034736" cy="444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60456" y="6082196"/>
            <a:ext cx="11280251" cy="646331"/>
          </a:xfrm>
          <a:prstGeom prst="rect">
            <a:avLst/>
          </a:prstGeom>
        </p:spPr>
        <p:txBody>
          <a:bodyPr wrap="square">
            <a:spAutoFit/>
          </a:bodyPr>
          <a:lstStyle/>
          <a:p>
            <a:r>
              <a:rPr lang="en-GB" dirty="0"/>
              <a:t>Five ILSVRC-2010 test images in the first column. The remaining columns show the six training images that produce feature vectors in the last hidden layer with the smallest Euclidean distance from the feature vector for the test image</a:t>
            </a:r>
          </a:p>
        </p:txBody>
      </p:sp>
    </p:spTree>
    <p:extLst>
      <p:ext uri="{BB962C8B-B14F-4D97-AF65-F5344CB8AC3E}">
        <p14:creationId xmlns:p14="http://schemas.microsoft.com/office/powerpoint/2010/main" val="20239224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969" y="116632"/>
            <a:ext cx="10972800" cy="1143000"/>
          </a:xfrm>
        </p:spPr>
        <p:txBody>
          <a:bodyPr>
            <a:normAutofit fontScale="90000"/>
          </a:bodyPr>
          <a:lstStyle/>
          <a:p>
            <a:pPr algn="l"/>
            <a:r>
              <a:rPr lang="en-GB" dirty="0" smtClean="0"/>
              <a:t>Visualize the patch that maximally activates a neuron</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84" y="2955480"/>
            <a:ext cx="10754383" cy="3776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4042" y="6486129"/>
            <a:ext cx="2106667" cy="246221"/>
          </a:xfrm>
          <a:prstGeom prst="rect">
            <a:avLst/>
          </a:prstGeom>
          <a:noFill/>
        </p:spPr>
        <p:txBody>
          <a:bodyPr wrap="none" rtlCol="0">
            <a:spAutoFit/>
          </a:bodyPr>
          <a:lstStyle/>
          <a:p>
            <a:r>
              <a:rPr lang="en-GB" sz="1000" dirty="0">
                <a:hlinkClick r:id="rId3"/>
              </a:rPr>
              <a:t>https://</a:t>
            </a:r>
            <a:r>
              <a:rPr lang="en-GB" sz="1000" dirty="0" smtClean="0">
                <a:hlinkClick r:id="rId3"/>
              </a:rPr>
              <a:t>arxiv.org/pdf/1311.2524.pdf</a:t>
            </a:r>
            <a:r>
              <a:rPr lang="en-GB" sz="1000" dirty="0" smtClean="0"/>
              <a:t> </a:t>
            </a:r>
            <a:endParaRPr lang="en-GB" sz="1000" dirty="0"/>
          </a:p>
        </p:txBody>
      </p:sp>
      <p:sp>
        <p:nvSpPr>
          <p:cNvPr id="3" name="Rectangle 2"/>
          <p:cNvSpPr/>
          <p:nvPr/>
        </p:nvSpPr>
        <p:spPr>
          <a:xfrm>
            <a:off x="678511" y="1157766"/>
            <a:ext cx="10580535" cy="1938992"/>
          </a:xfrm>
          <a:prstGeom prst="rect">
            <a:avLst/>
          </a:prstGeom>
        </p:spPr>
        <p:txBody>
          <a:bodyPr wrap="square">
            <a:spAutoFit/>
          </a:bodyPr>
          <a:lstStyle/>
          <a:p>
            <a:pPr marL="285750" indent="-285750">
              <a:buFont typeface="Arial" pitchFamily="34" charset="0"/>
              <a:buChar char="•"/>
            </a:pPr>
            <a:r>
              <a:rPr lang="en-GB" sz="2400" dirty="0"/>
              <a:t>S</a:t>
            </a:r>
            <a:r>
              <a:rPr lang="en-GB" sz="2400" dirty="0" smtClean="0"/>
              <a:t>ingle </a:t>
            </a:r>
            <a:r>
              <a:rPr lang="en-GB" sz="2400" dirty="0"/>
              <a:t>out a particular unit (feature) in the network and use it as if it were an object detector in its own </a:t>
            </a:r>
            <a:r>
              <a:rPr lang="en-GB" sz="2400" dirty="0" smtClean="0"/>
              <a:t>right</a:t>
            </a:r>
          </a:p>
          <a:p>
            <a:pPr marL="285750" indent="-285750">
              <a:buFont typeface="Arial" pitchFamily="34" charset="0"/>
              <a:buChar char="•"/>
            </a:pPr>
            <a:r>
              <a:rPr lang="en-GB" sz="2400" dirty="0"/>
              <a:t>compute the unit’s activations on a large set of held-out </a:t>
            </a:r>
            <a:r>
              <a:rPr lang="en-GB" sz="2400" dirty="0" smtClean="0"/>
              <a:t>region, </a:t>
            </a:r>
            <a:r>
              <a:rPr lang="en-GB" sz="2400" dirty="0"/>
              <a:t>sort the proposals from highest to lowest activation, perform </a:t>
            </a:r>
            <a:r>
              <a:rPr lang="en-GB" sz="2400" dirty="0" err="1"/>
              <a:t>nonmaximum</a:t>
            </a:r>
            <a:r>
              <a:rPr lang="en-GB" sz="2400" dirty="0"/>
              <a:t> suppression, and then display the top-scoring region</a:t>
            </a:r>
          </a:p>
        </p:txBody>
      </p:sp>
    </p:spTree>
    <p:extLst>
      <p:ext uri="{BB962C8B-B14F-4D97-AF65-F5344CB8AC3E}">
        <p14:creationId xmlns:p14="http://schemas.microsoft.com/office/powerpoint/2010/main" val="295309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Activation maps</a:t>
            </a:r>
            <a:endParaRPr lang="en-GB" dirty="0"/>
          </a:p>
        </p:txBody>
      </p:sp>
      <p:sp>
        <p:nvSpPr>
          <p:cNvPr id="3" name="Content Placeholder 2"/>
          <p:cNvSpPr>
            <a:spLocks noGrp="1"/>
          </p:cNvSpPr>
          <p:nvPr>
            <p:ph idx="1"/>
          </p:nvPr>
        </p:nvSpPr>
        <p:spPr/>
        <p:txBody>
          <a:bodyPr>
            <a:normAutofit/>
          </a:bodyPr>
          <a:lstStyle/>
          <a:p>
            <a:pPr marL="0" indent="0" algn="just">
              <a:buNone/>
            </a:pPr>
            <a:r>
              <a:rPr lang="en-GB" sz="3600" dirty="0" smtClean="0"/>
              <a:t>Deep visualization toolbox #</a:t>
            </a:r>
            <a:r>
              <a:rPr lang="en-GB" sz="3600" dirty="0" err="1" smtClean="0"/>
              <a:t>deepvis</a:t>
            </a:r>
            <a:endParaRPr lang="en-GB" sz="3600" dirty="0" smtClean="0"/>
          </a:p>
          <a:p>
            <a:pPr marL="0" indent="0" algn="just">
              <a:buNone/>
            </a:pPr>
            <a:r>
              <a:rPr lang="en-GB" sz="3600" dirty="0">
                <a:hlinkClick r:id="rId2"/>
              </a:rPr>
              <a:t>https://</a:t>
            </a:r>
            <a:r>
              <a:rPr lang="en-GB" sz="3600" dirty="0" smtClean="0">
                <a:hlinkClick r:id="rId2"/>
              </a:rPr>
              <a:t>www.youtube.com/watch?v=AgkfIQ4IGaM</a:t>
            </a:r>
            <a:r>
              <a:rPr lang="en-GB" sz="3600" dirty="0" smtClean="0"/>
              <a:t> </a:t>
            </a:r>
            <a:endParaRPr lang="en-GB" sz="3600" dirty="0"/>
          </a:p>
        </p:txBody>
      </p:sp>
    </p:spTree>
    <p:extLst>
      <p:ext uri="{BB962C8B-B14F-4D97-AF65-F5344CB8AC3E}">
        <p14:creationId xmlns:p14="http://schemas.microsoft.com/office/powerpoint/2010/main" val="150835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Activation maps</a:t>
            </a:r>
            <a:endParaRPr lang="en-GB" dirty="0"/>
          </a:p>
        </p:txBody>
      </p:sp>
      <p:sp>
        <p:nvSpPr>
          <p:cNvPr id="3" name="Content Placeholder 2"/>
          <p:cNvSpPr>
            <a:spLocks noGrp="1"/>
          </p:cNvSpPr>
          <p:nvPr>
            <p:ph idx="1"/>
          </p:nvPr>
        </p:nvSpPr>
        <p:spPr/>
        <p:txBody>
          <a:bodyPr/>
          <a:lstStyle/>
          <a:p>
            <a:r>
              <a:rPr lang="en-GB" dirty="0" smtClean="0"/>
              <a:t>Compute the gradient of a given neuron in the network with respect to the input image</a:t>
            </a:r>
          </a:p>
          <a:p>
            <a:pPr lvl="1"/>
            <a:r>
              <a:rPr lang="en-GB" dirty="0" smtClean="0"/>
              <a:t>Select the layer, set the gradient at that level to be all zeros except for the neuron of interest (where we set the gradient at 1)</a:t>
            </a:r>
          </a:p>
          <a:p>
            <a:pPr lvl="1"/>
            <a:r>
              <a:rPr lang="en-GB" dirty="0" smtClean="0"/>
              <a:t>Apply </a:t>
            </a:r>
            <a:r>
              <a:rPr lang="en-GB" dirty="0" err="1" smtClean="0"/>
              <a:t>backpropagation</a:t>
            </a:r>
            <a:r>
              <a:rPr lang="en-GB" dirty="0" smtClean="0"/>
              <a:t> to the image</a:t>
            </a:r>
            <a:endParaRPr lang="en-GB" dirty="0"/>
          </a:p>
        </p:txBody>
      </p:sp>
      <p:sp>
        <p:nvSpPr>
          <p:cNvPr id="4" name="Rectangle 3"/>
          <p:cNvSpPr/>
          <p:nvPr/>
        </p:nvSpPr>
        <p:spPr>
          <a:xfrm>
            <a:off x="393563" y="6321489"/>
            <a:ext cx="3617785" cy="369332"/>
          </a:xfrm>
          <a:prstGeom prst="rect">
            <a:avLst/>
          </a:prstGeom>
        </p:spPr>
        <p:txBody>
          <a:bodyPr wrap="none">
            <a:spAutoFit/>
          </a:bodyPr>
          <a:lstStyle/>
          <a:p>
            <a:r>
              <a:rPr lang="en-GB" dirty="0">
                <a:hlinkClick r:id="rId2"/>
              </a:rPr>
              <a:t>https://</a:t>
            </a:r>
            <a:r>
              <a:rPr lang="en-GB" dirty="0" smtClean="0">
                <a:hlinkClick r:id="rId2"/>
              </a:rPr>
              <a:t>arxiv.org/pdf/1412.6806.pdf</a:t>
            </a:r>
            <a:r>
              <a:rPr lang="en-GB" dirty="0" smtClean="0"/>
              <a:t> </a:t>
            </a:r>
            <a:endParaRPr lang="en-GB" dirty="0"/>
          </a:p>
        </p:txBody>
      </p:sp>
    </p:spTree>
    <p:extLst>
      <p:ext uri="{BB962C8B-B14F-4D97-AF65-F5344CB8AC3E}">
        <p14:creationId xmlns:p14="http://schemas.microsoft.com/office/powerpoint/2010/main" val="20430624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Activation maps</a:t>
            </a:r>
            <a:endParaRPr lang="en-GB" dirty="0"/>
          </a:p>
        </p:txBody>
      </p:sp>
      <p:sp>
        <p:nvSpPr>
          <p:cNvPr id="4" name="Rectangle 3"/>
          <p:cNvSpPr/>
          <p:nvPr/>
        </p:nvSpPr>
        <p:spPr>
          <a:xfrm>
            <a:off x="393563" y="6321489"/>
            <a:ext cx="3617785" cy="369332"/>
          </a:xfrm>
          <a:prstGeom prst="rect">
            <a:avLst/>
          </a:prstGeom>
        </p:spPr>
        <p:txBody>
          <a:bodyPr wrap="none">
            <a:spAutoFit/>
          </a:bodyPr>
          <a:lstStyle/>
          <a:p>
            <a:r>
              <a:rPr lang="en-GB" dirty="0">
                <a:hlinkClick r:id="rId2"/>
              </a:rPr>
              <a:t>https://</a:t>
            </a:r>
            <a:r>
              <a:rPr lang="en-GB" dirty="0" smtClean="0">
                <a:hlinkClick r:id="rId2"/>
              </a:rPr>
              <a:t>arxiv.org/pdf/1412.6806.pdf</a:t>
            </a:r>
            <a:r>
              <a:rPr lang="en-GB" dirty="0" smtClean="0"/>
              <a:t> </a:t>
            </a:r>
            <a:endParaRPr lang="en-GB" dirty="0"/>
          </a:p>
        </p:txBody>
      </p:sp>
      <p:sp>
        <p:nvSpPr>
          <p:cNvPr id="5" name="Content Placeholder 4"/>
          <p:cNvSpPr>
            <a:spLocks noGrp="1"/>
          </p:cNvSpPr>
          <p:nvPr>
            <p:ph idx="1"/>
          </p:nvPr>
        </p:nvSpPr>
        <p:spPr/>
        <p:txBody>
          <a:bodyPr/>
          <a:lstStyle/>
          <a:p>
            <a:endParaRPr lang="en-GB"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770" y="1605583"/>
            <a:ext cx="88519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2377440" y="3355450"/>
            <a:ext cx="4166483" cy="262393"/>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3564" y="3617843"/>
            <a:ext cx="2821830" cy="923330"/>
          </a:xfrm>
          <a:prstGeom prst="rect">
            <a:avLst/>
          </a:prstGeom>
          <a:noFill/>
        </p:spPr>
        <p:txBody>
          <a:bodyPr wrap="square" rtlCol="0">
            <a:spAutoFit/>
          </a:bodyPr>
          <a:lstStyle/>
          <a:p>
            <a:r>
              <a:rPr lang="en-GB" dirty="0" smtClean="0">
                <a:solidFill>
                  <a:srgbClr val="FF0000"/>
                </a:solidFill>
              </a:rPr>
              <a:t>Zero out all the gradients except for the neuron of interest</a:t>
            </a:r>
            <a:endParaRPr lang="en-GB" dirty="0">
              <a:solidFill>
                <a:srgbClr val="FF0000"/>
              </a:solidFill>
            </a:endParaRPr>
          </a:p>
        </p:txBody>
      </p:sp>
    </p:spTree>
    <p:extLst>
      <p:ext uri="{BB962C8B-B14F-4D97-AF65-F5344CB8AC3E}">
        <p14:creationId xmlns:p14="http://schemas.microsoft.com/office/powerpoint/2010/main" val="1466879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Activation maps</a:t>
            </a:r>
            <a:endParaRPr lang="en-GB" dirty="0"/>
          </a:p>
        </p:txBody>
      </p:sp>
      <p:sp>
        <p:nvSpPr>
          <p:cNvPr id="4" name="Rectangle 3"/>
          <p:cNvSpPr/>
          <p:nvPr/>
        </p:nvSpPr>
        <p:spPr>
          <a:xfrm>
            <a:off x="393563" y="6321489"/>
            <a:ext cx="3617785" cy="369332"/>
          </a:xfrm>
          <a:prstGeom prst="rect">
            <a:avLst/>
          </a:prstGeom>
        </p:spPr>
        <p:txBody>
          <a:bodyPr wrap="none">
            <a:spAutoFit/>
          </a:bodyPr>
          <a:lstStyle/>
          <a:p>
            <a:r>
              <a:rPr lang="en-GB" dirty="0">
                <a:hlinkClick r:id="rId2"/>
              </a:rPr>
              <a:t>https://</a:t>
            </a:r>
            <a:r>
              <a:rPr lang="en-GB" dirty="0" smtClean="0">
                <a:hlinkClick r:id="rId2"/>
              </a:rPr>
              <a:t>arxiv.org/pdf/1412.6806.pdf</a:t>
            </a:r>
            <a:r>
              <a:rPr lang="en-GB" dirty="0" smtClean="0"/>
              <a:t> </a:t>
            </a:r>
            <a:endParaRPr lang="en-GB" dirty="0"/>
          </a:p>
        </p:txBody>
      </p:sp>
      <p:sp>
        <p:nvSpPr>
          <p:cNvPr id="5" name="Content Placeholder 4"/>
          <p:cNvSpPr>
            <a:spLocks noGrp="1"/>
          </p:cNvSpPr>
          <p:nvPr>
            <p:ph idx="1"/>
          </p:nvPr>
        </p:nvSpPr>
        <p:spPr/>
        <p:txBody>
          <a:bodyPr/>
          <a:lstStyle/>
          <a:p>
            <a:endParaRPr lang="en-GB"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770" y="1605583"/>
            <a:ext cx="88519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10526117" y="1124706"/>
            <a:ext cx="393316" cy="701984"/>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21476" y="731520"/>
            <a:ext cx="2821830" cy="1200329"/>
          </a:xfrm>
          <a:prstGeom prst="rect">
            <a:avLst/>
          </a:prstGeom>
          <a:noFill/>
        </p:spPr>
        <p:txBody>
          <a:bodyPr wrap="square" rtlCol="0">
            <a:spAutoFit/>
          </a:bodyPr>
          <a:lstStyle/>
          <a:p>
            <a:r>
              <a:rPr lang="en-GB" dirty="0" smtClean="0">
                <a:solidFill>
                  <a:srgbClr val="FF0000"/>
                </a:solidFill>
              </a:rPr>
              <a:t>RELU during backward pass: block the gradients for the neurons that had activations &lt; 0</a:t>
            </a:r>
            <a:endParaRPr lang="en-GB" dirty="0">
              <a:solidFill>
                <a:srgbClr val="FF0000"/>
              </a:solidFill>
            </a:endParaRPr>
          </a:p>
        </p:txBody>
      </p:sp>
      <p:cxnSp>
        <p:nvCxnSpPr>
          <p:cNvPr id="14" name="Straight Arrow Connector 13"/>
          <p:cNvCxnSpPr/>
          <p:nvPr/>
        </p:nvCxnSpPr>
        <p:spPr>
          <a:xfrm>
            <a:off x="9154791" y="1512858"/>
            <a:ext cx="1371326" cy="168356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076511" y="883920"/>
            <a:ext cx="2821830" cy="369332"/>
          </a:xfrm>
          <a:prstGeom prst="rect">
            <a:avLst/>
          </a:prstGeom>
          <a:noFill/>
        </p:spPr>
        <p:txBody>
          <a:bodyPr wrap="square" rtlCol="0">
            <a:spAutoFit/>
          </a:bodyPr>
          <a:lstStyle/>
          <a:p>
            <a:r>
              <a:rPr lang="en-GB" dirty="0" smtClean="0">
                <a:solidFill>
                  <a:srgbClr val="FF0000"/>
                </a:solidFill>
              </a:rPr>
              <a:t>RELU</a:t>
            </a:r>
            <a:endParaRPr lang="en-GB" dirty="0">
              <a:solidFill>
                <a:srgbClr val="FF0000"/>
              </a:solidFill>
            </a:endParaRPr>
          </a:p>
        </p:txBody>
      </p:sp>
    </p:spTree>
    <p:extLst>
      <p:ext uri="{BB962C8B-B14F-4D97-AF65-F5344CB8AC3E}">
        <p14:creationId xmlns:p14="http://schemas.microsoft.com/office/powerpoint/2010/main" val="18466409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Activation maps</a:t>
            </a:r>
            <a:endParaRPr lang="en-GB" dirty="0"/>
          </a:p>
        </p:txBody>
      </p:sp>
      <p:sp>
        <p:nvSpPr>
          <p:cNvPr id="4" name="Rectangle 3"/>
          <p:cNvSpPr/>
          <p:nvPr/>
        </p:nvSpPr>
        <p:spPr>
          <a:xfrm>
            <a:off x="393563" y="6321489"/>
            <a:ext cx="3617785" cy="369332"/>
          </a:xfrm>
          <a:prstGeom prst="rect">
            <a:avLst/>
          </a:prstGeom>
        </p:spPr>
        <p:txBody>
          <a:bodyPr wrap="none">
            <a:spAutoFit/>
          </a:bodyPr>
          <a:lstStyle/>
          <a:p>
            <a:r>
              <a:rPr lang="en-GB" dirty="0">
                <a:hlinkClick r:id="rId2"/>
              </a:rPr>
              <a:t>https://</a:t>
            </a:r>
            <a:r>
              <a:rPr lang="en-GB" dirty="0" smtClean="0">
                <a:hlinkClick r:id="rId2"/>
              </a:rPr>
              <a:t>arxiv.org/pdf/1412.6806.pdf</a:t>
            </a:r>
            <a:r>
              <a:rPr lang="en-GB" dirty="0" smtClean="0"/>
              <a:t> </a:t>
            </a:r>
            <a:endParaRPr lang="en-GB" dirty="0"/>
          </a:p>
        </p:txBody>
      </p:sp>
      <p:sp>
        <p:nvSpPr>
          <p:cNvPr id="5" name="Content Placeholder 4"/>
          <p:cNvSpPr>
            <a:spLocks noGrp="1"/>
          </p:cNvSpPr>
          <p:nvPr>
            <p:ph idx="1"/>
          </p:nvPr>
        </p:nvSpPr>
        <p:spPr/>
        <p:txBody>
          <a:bodyPr/>
          <a:lstStyle/>
          <a:p>
            <a:endParaRPr lang="en-GB"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770" y="1605583"/>
            <a:ext cx="88519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8830197" y="1393753"/>
            <a:ext cx="1466742" cy="3790497"/>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68660" y="747422"/>
            <a:ext cx="5305009" cy="646331"/>
          </a:xfrm>
          <a:prstGeom prst="rect">
            <a:avLst/>
          </a:prstGeom>
          <a:noFill/>
        </p:spPr>
        <p:txBody>
          <a:bodyPr wrap="square" rtlCol="0">
            <a:spAutoFit/>
          </a:bodyPr>
          <a:lstStyle/>
          <a:p>
            <a:r>
              <a:rPr lang="en-GB" dirty="0" smtClean="0">
                <a:solidFill>
                  <a:srgbClr val="FF0000"/>
                </a:solidFill>
              </a:rPr>
              <a:t>Guided back-propagation: </a:t>
            </a:r>
            <a:r>
              <a:rPr lang="en-GB" dirty="0" err="1" smtClean="0">
                <a:solidFill>
                  <a:srgbClr val="FF0000"/>
                </a:solidFill>
              </a:rPr>
              <a:t>backprop</a:t>
            </a:r>
            <a:r>
              <a:rPr lang="en-GB" dirty="0" smtClean="0">
                <a:solidFill>
                  <a:srgbClr val="FF0000"/>
                </a:solidFill>
              </a:rPr>
              <a:t> only the parts that have a positive gradient</a:t>
            </a:r>
            <a:endParaRPr lang="en-GB" dirty="0">
              <a:solidFill>
                <a:srgbClr val="FF0000"/>
              </a:solidFill>
            </a:endParaRPr>
          </a:p>
        </p:txBody>
      </p:sp>
      <p:sp>
        <p:nvSpPr>
          <p:cNvPr id="11" name="TextBox 10"/>
          <p:cNvSpPr txBox="1"/>
          <p:nvPr/>
        </p:nvSpPr>
        <p:spPr>
          <a:xfrm>
            <a:off x="161235" y="4064440"/>
            <a:ext cx="2494502" cy="1477328"/>
          </a:xfrm>
          <a:prstGeom prst="rect">
            <a:avLst/>
          </a:prstGeom>
          <a:noFill/>
        </p:spPr>
        <p:txBody>
          <a:bodyPr wrap="square" rtlCol="0">
            <a:spAutoFit/>
          </a:bodyPr>
          <a:lstStyle/>
          <a:p>
            <a:pPr algn="just"/>
            <a:r>
              <a:rPr lang="en-GB" u="sng" dirty="0" smtClean="0">
                <a:solidFill>
                  <a:srgbClr val="FF0000"/>
                </a:solidFill>
              </a:rPr>
              <a:t>Paths of influence</a:t>
            </a:r>
          </a:p>
          <a:p>
            <a:pPr algn="just"/>
            <a:r>
              <a:rPr lang="en-GB" dirty="0" smtClean="0">
                <a:solidFill>
                  <a:srgbClr val="FF0000"/>
                </a:solidFill>
              </a:rPr>
              <a:t>Pass only gradients that have a positive influence. Keep only the positive influence</a:t>
            </a:r>
          </a:p>
        </p:txBody>
      </p:sp>
    </p:spTree>
    <p:extLst>
      <p:ext uri="{BB962C8B-B14F-4D97-AF65-F5344CB8AC3E}">
        <p14:creationId xmlns:p14="http://schemas.microsoft.com/office/powerpoint/2010/main" val="17034466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736" y="0"/>
            <a:ext cx="10515600" cy="1325563"/>
          </a:xfrm>
        </p:spPr>
        <p:txBody>
          <a:bodyPr/>
          <a:lstStyle/>
          <a:p>
            <a:r>
              <a:rPr lang="en-GB" dirty="0" smtClean="0"/>
              <a:t>Activation maps</a:t>
            </a:r>
            <a:endParaRPr lang="en-GB"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358" y="910519"/>
            <a:ext cx="8354170" cy="55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16836" y="6488668"/>
            <a:ext cx="11489634" cy="369332"/>
          </a:xfrm>
          <a:prstGeom prst="rect">
            <a:avLst/>
          </a:prstGeom>
        </p:spPr>
        <p:txBody>
          <a:bodyPr wrap="square">
            <a:spAutoFit/>
          </a:bodyPr>
          <a:lstStyle/>
          <a:p>
            <a:r>
              <a:rPr lang="en-GB" dirty="0"/>
              <a:t>Visualization of patterns learned by the layer conv6 (top) and layer conv9 (bottom) of the network trained on </a:t>
            </a:r>
            <a:r>
              <a:rPr lang="en-GB" dirty="0" err="1"/>
              <a:t>ImageNet</a:t>
            </a:r>
            <a:r>
              <a:rPr lang="en-GB" dirty="0"/>
              <a:t>.</a:t>
            </a:r>
          </a:p>
        </p:txBody>
      </p:sp>
    </p:spTree>
    <p:extLst>
      <p:ext uri="{BB962C8B-B14F-4D97-AF65-F5344CB8AC3E}">
        <p14:creationId xmlns:p14="http://schemas.microsoft.com/office/powerpoint/2010/main" val="3386340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Saliency maps – visualize the data gradient</a:t>
            </a:r>
            <a:br>
              <a:rPr lang="en-GB" dirty="0" smtClean="0"/>
            </a:br>
            <a:r>
              <a:rPr lang="en-GB" sz="2400" dirty="0" smtClean="0"/>
              <a:t>Important image pixels</a:t>
            </a:r>
            <a:endParaRPr lang="en-GB" sz="2400" dirty="0"/>
          </a:p>
        </p:txBody>
      </p:sp>
      <p:sp>
        <p:nvSpPr>
          <p:cNvPr id="3" name="Content Placeholder 2"/>
          <p:cNvSpPr>
            <a:spLocks noGrp="1"/>
          </p:cNvSpPr>
          <p:nvPr>
            <p:ph idx="1"/>
          </p:nvPr>
        </p:nvSpPr>
        <p:spPr/>
        <p:txBody>
          <a:bodyPr/>
          <a:lstStyle/>
          <a:p>
            <a:r>
              <a:rPr lang="en-GB" dirty="0" smtClean="0"/>
              <a:t>Heat map of the gradients</a:t>
            </a:r>
          </a:p>
          <a:p>
            <a:r>
              <a:rPr lang="en-GB" dirty="0"/>
              <a:t>Compute gradient of </a:t>
            </a:r>
            <a:r>
              <a:rPr lang="en-GB" dirty="0" smtClean="0"/>
              <a:t>the (un-normalized</a:t>
            </a:r>
            <a:r>
              <a:rPr lang="en-GB" dirty="0"/>
              <a:t>) </a:t>
            </a:r>
            <a:r>
              <a:rPr lang="en-GB" dirty="0" smtClean="0"/>
              <a:t>class score </a:t>
            </a:r>
            <a:r>
              <a:rPr lang="en-GB" dirty="0"/>
              <a:t>with respect to image </a:t>
            </a:r>
            <a:r>
              <a:rPr lang="en-GB" dirty="0" smtClean="0"/>
              <a:t>pixels and then take absolute </a:t>
            </a:r>
            <a:r>
              <a:rPr lang="en-GB" dirty="0"/>
              <a:t>value and max over RGB </a:t>
            </a:r>
            <a:r>
              <a:rPr lang="en-GB" dirty="0" smtClean="0"/>
              <a:t>channels</a:t>
            </a:r>
          </a:p>
          <a:p>
            <a:r>
              <a:rPr lang="en-GB" dirty="0" smtClean="0"/>
              <a:t>Strength of influence of each pixel on the class score</a:t>
            </a:r>
            <a:endParaRPr lang="en-GB" dirty="0"/>
          </a:p>
        </p:txBody>
      </p:sp>
      <p:sp>
        <p:nvSpPr>
          <p:cNvPr id="4" name="Rectangle 3"/>
          <p:cNvSpPr/>
          <p:nvPr/>
        </p:nvSpPr>
        <p:spPr>
          <a:xfrm>
            <a:off x="369709" y="6265830"/>
            <a:ext cx="2468625" cy="276999"/>
          </a:xfrm>
          <a:prstGeom prst="rect">
            <a:avLst/>
          </a:prstGeom>
        </p:spPr>
        <p:txBody>
          <a:bodyPr wrap="none">
            <a:spAutoFit/>
          </a:bodyPr>
          <a:lstStyle/>
          <a:p>
            <a:r>
              <a:rPr lang="en-GB" sz="1200" dirty="0">
                <a:hlinkClick r:id="rId2"/>
              </a:rPr>
              <a:t>https://</a:t>
            </a:r>
            <a:r>
              <a:rPr lang="en-GB" sz="1200" dirty="0" smtClean="0">
                <a:hlinkClick r:id="rId2"/>
              </a:rPr>
              <a:t>arxiv.org/pdf/1312.6034.pdf</a:t>
            </a:r>
            <a:r>
              <a:rPr lang="en-GB" sz="1200" dirty="0" smtClean="0"/>
              <a:t> </a:t>
            </a:r>
            <a:endParaRPr lang="en-GB" sz="1200" dirty="0"/>
          </a:p>
        </p:txBody>
      </p:sp>
    </p:spTree>
    <p:extLst>
      <p:ext uri="{BB962C8B-B14F-4D97-AF65-F5344CB8AC3E}">
        <p14:creationId xmlns:p14="http://schemas.microsoft.com/office/powerpoint/2010/main" val="3248103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35" y="365125"/>
            <a:ext cx="10836965" cy="1325563"/>
          </a:xfrm>
        </p:spPr>
        <p:txBody>
          <a:bodyPr>
            <a:normAutofit/>
          </a:bodyPr>
          <a:lstStyle/>
          <a:p>
            <a:r>
              <a:rPr lang="en-GB" dirty="0" smtClean="0"/>
              <a:t>Understanding what networks learn</a:t>
            </a:r>
            <a:endParaRPr lang="en-GB" dirty="0"/>
          </a:p>
        </p:txBody>
      </p:sp>
      <p:sp>
        <p:nvSpPr>
          <p:cNvPr id="4" name="TextBox 3"/>
          <p:cNvSpPr txBox="1"/>
          <p:nvPr/>
        </p:nvSpPr>
        <p:spPr>
          <a:xfrm>
            <a:off x="613063" y="2481133"/>
            <a:ext cx="4507578" cy="1569660"/>
          </a:xfrm>
          <a:prstGeom prst="rect">
            <a:avLst/>
          </a:prstGeom>
          <a:noFill/>
        </p:spPr>
        <p:txBody>
          <a:bodyPr wrap="square" rtlCol="0">
            <a:spAutoFit/>
          </a:bodyPr>
          <a:lstStyle/>
          <a:p>
            <a:r>
              <a:rPr lang="en-GB" sz="3200" i="1" dirty="0" smtClean="0">
                <a:latin typeface="Times New Roman" pitchFamily="18" charset="0"/>
                <a:cs typeface="Times New Roman" pitchFamily="18" charset="0"/>
              </a:rPr>
              <a:t>Much learning does not teach understanding. - </a:t>
            </a:r>
            <a:r>
              <a:rPr lang="en-GB" sz="3200" dirty="0" smtClean="0">
                <a:latin typeface="Times New Roman" pitchFamily="18" charset="0"/>
                <a:cs typeface="Times New Roman" pitchFamily="18" charset="0"/>
              </a:rPr>
              <a:t>Heraclitus</a:t>
            </a:r>
            <a:endParaRPr lang="en-GB" sz="3200" dirty="0">
              <a:latin typeface="Times New Roman" pitchFamily="18" charset="0"/>
              <a:cs typeface="Times New Roman" pitchFamily="18" charset="0"/>
            </a:endParaRPr>
          </a:p>
        </p:txBody>
      </p:sp>
      <p:pic>
        <p:nvPicPr>
          <p:cNvPr id="24578" name="Picture 2" descr="The Story Behind Raphael's Masterpiece 'The School of Ath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414" y="1543247"/>
            <a:ext cx="5700434" cy="501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6601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Saliency maps – visualize the data gradient</a:t>
            </a:r>
            <a:br>
              <a:rPr lang="en-GB" dirty="0" smtClean="0"/>
            </a:br>
            <a:r>
              <a:rPr lang="en-GB" sz="2400" dirty="0" smtClean="0"/>
              <a:t>Important image pixels</a:t>
            </a:r>
            <a:endParaRPr lang="en-GB" sz="2400" dirty="0"/>
          </a:p>
        </p:txBody>
      </p:sp>
      <p:sp>
        <p:nvSpPr>
          <p:cNvPr id="3" name="Content Placeholder 2"/>
          <p:cNvSpPr>
            <a:spLocks noGrp="1"/>
          </p:cNvSpPr>
          <p:nvPr>
            <p:ph idx="1"/>
          </p:nvPr>
        </p:nvSpPr>
        <p:spPr/>
        <p:txBody>
          <a:bodyPr/>
          <a:lstStyle/>
          <a:p>
            <a:endParaRPr lang="en-GB"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137" y="2426592"/>
            <a:ext cx="744855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69709" y="6265830"/>
            <a:ext cx="2468625" cy="276999"/>
          </a:xfrm>
          <a:prstGeom prst="rect">
            <a:avLst/>
          </a:prstGeom>
        </p:spPr>
        <p:txBody>
          <a:bodyPr wrap="none">
            <a:spAutoFit/>
          </a:bodyPr>
          <a:lstStyle/>
          <a:p>
            <a:r>
              <a:rPr lang="en-GB" sz="1200" dirty="0">
                <a:hlinkClick r:id="rId3"/>
              </a:rPr>
              <a:t>https://</a:t>
            </a:r>
            <a:r>
              <a:rPr lang="en-GB" sz="1200" dirty="0" smtClean="0">
                <a:hlinkClick r:id="rId3"/>
              </a:rPr>
              <a:t>arxiv.org/pdf/1312.6034.pdf</a:t>
            </a:r>
            <a:r>
              <a:rPr lang="en-GB" sz="1200" dirty="0" smtClean="0"/>
              <a:t> </a:t>
            </a:r>
            <a:endParaRPr lang="en-GB" sz="1200" dirty="0"/>
          </a:p>
        </p:txBody>
      </p:sp>
    </p:spTree>
    <p:extLst>
      <p:ext uri="{BB962C8B-B14F-4D97-AF65-F5344CB8AC3E}">
        <p14:creationId xmlns:p14="http://schemas.microsoft.com/office/powerpoint/2010/main" val="19340062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Guided image segmentation</a:t>
            </a:r>
            <a:endParaRPr lang="en-GB" dirty="0"/>
          </a:p>
        </p:txBody>
      </p:sp>
      <p:sp>
        <p:nvSpPr>
          <p:cNvPr id="3" name="Content Placeholder 2"/>
          <p:cNvSpPr>
            <a:spLocks noGrp="1"/>
          </p:cNvSpPr>
          <p:nvPr>
            <p:ph idx="1"/>
          </p:nvPr>
        </p:nvSpPr>
        <p:spPr/>
        <p:txBody>
          <a:bodyPr/>
          <a:lstStyle/>
          <a:p>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707" y="1266121"/>
            <a:ext cx="7686675"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69708" y="6420434"/>
            <a:ext cx="2468625" cy="276999"/>
          </a:xfrm>
          <a:prstGeom prst="rect">
            <a:avLst/>
          </a:prstGeom>
        </p:spPr>
        <p:txBody>
          <a:bodyPr wrap="none">
            <a:spAutoFit/>
          </a:bodyPr>
          <a:lstStyle/>
          <a:p>
            <a:r>
              <a:rPr lang="en-GB" sz="1200" dirty="0">
                <a:hlinkClick r:id="rId3"/>
              </a:rPr>
              <a:t>https://</a:t>
            </a:r>
            <a:r>
              <a:rPr lang="en-GB" sz="1200" dirty="0" smtClean="0">
                <a:hlinkClick r:id="rId3"/>
              </a:rPr>
              <a:t>arxiv.org/pdf/1312.6034.pdf</a:t>
            </a:r>
            <a:r>
              <a:rPr lang="en-GB" sz="1200" dirty="0" smtClean="0"/>
              <a:t> </a:t>
            </a:r>
            <a:endParaRPr lang="en-GB" sz="1200" dirty="0"/>
          </a:p>
        </p:txBody>
      </p:sp>
    </p:spTree>
    <p:extLst>
      <p:ext uri="{BB962C8B-B14F-4D97-AF65-F5344CB8AC3E}">
        <p14:creationId xmlns:p14="http://schemas.microsoft.com/office/powerpoint/2010/main" val="1135645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Optimize the image</a:t>
            </a:r>
            <a:endParaRPr lang="en-GB" dirty="0"/>
          </a:p>
        </p:txBody>
      </p:sp>
      <p:sp>
        <p:nvSpPr>
          <p:cNvPr id="3" name="Content Placeholder 2"/>
          <p:cNvSpPr>
            <a:spLocks noGrp="1"/>
          </p:cNvSpPr>
          <p:nvPr>
            <p:ph idx="1"/>
          </p:nvPr>
        </p:nvSpPr>
        <p:spPr/>
        <p:txBody>
          <a:bodyPr/>
          <a:lstStyle/>
          <a:p>
            <a:r>
              <a:rPr lang="en-GB" dirty="0" smtClean="0"/>
              <a:t>Keep the parameters of the network fixed and optimize the input image for some class score</a:t>
            </a:r>
            <a:endParaRPr lang="en-GB" dirty="0"/>
          </a:p>
        </p:txBody>
      </p:sp>
      <p:pic>
        <p:nvPicPr>
          <p:cNvPr id="4" name="Picture 2" descr="AlexNet: A Brief Review. AlexNet is a Convolutional Neural… | by Benjamin  Akera | Makerere AI Lab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5694" y="2755368"/>
            <a:ext cx="6611914" cy="17110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88111" y="3426248"/>
            <a:ext cx="1225528" cy="369332"/>
          </a:xfrm>
          <a:prstGeom prst="rect">
            <a:avLst/>
          </a:prstGeom>
          <a:noFill/>
        </p:spPr>
        <p:txBody>
          <a:bodyPr wrap="none" rtlCol="0">
            <a:spAutoFit/>
          </a:bodyPr>
          <a:lstStyle/>
          <a:p>
            <a:r>
              <a:rPr lang="en-GB" dirty="0" smtClean="0"/>
              <a:t>Zero image</a:t>
            </a:r>
            <a:endParaRPr lang="en-GB" dirty="0"/>
          </a:p>
        </p:txBody>
      </p:sp>
      <p:cxnSp>
        <p:nvCxnSpPr>
          <p:cNvPr id="7" name="Straight Arrow Connector 6"/>
          <p:cNvCxnSpPr/>
          <p:nvPr/>
        </p:nvCxnSpPr>
        <p:spPr>
          <a:xfrm>
            <a:off x="2441051" y="3610914"/>
            <a:ext cx="58044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647912" y="4691270"/>
            <a:ext cx="10938828" cy="1754326"/>
          </a:xfrm>
          <a:prstGeom prst="rect">
            <a:avLst/>
          </a:prstGeom>
          <a:noFill/>
        </p:spPr>
        <p:txBody>
          <a:bodyPr wrap="none" rtlCol="0">
            <a:spAutoFit/>
          </a:bodyPr>
          <a:lstStyle/>
          <a:p>
            <a:r>
              <a:rPr lang="en-GB" dirty="0">
                <a:solidFill>
                  <a:schemeClr val="accent1"/>
                </a:solidFill>
              </a:rPr>
              <a:t>Forward </a:t>
            </a:r>
            <a:r>
              <a:rPr lang="en-GB" dirty="0" smtClean="0">
                <a:solidFill>
                  <a:schemeClr val="accent1"/>
                </a:solidFill>
              </a:rPr>
              <a:t>pass</a:t>
            </a:r>
          </a:p>
          <a:p>
            <a:r>
              <a:rPr lang="en-GB" dirty="0" smtClean="0">
                <a:solidFill>
                  <a:schemeClr val="accent1"/>
                </a:solidFill>
              </a:rPr>
              <a:t>Set the gradient of the scores vector to be all zeros except for the class of interest and then back-prop to the image</a:t>
            </a:r>
          </a:p>
          <a:p>
            <a:r>
              <a:rPr lang="en-GB" dirty="0" smtClean="0">
                <a:solidFill>
                  <a:schemeClr val="accent1"/>
                </a:solidFill>
              </a:rPr>
              <a:t>[0, 0, …., 0, 1, …, 0]</a:t>
            </a:r>
          </a:p>
          <a:p>
            <a:r>
              <a:rPr lang="en-GB" dirty="0" smtClean="0">
                <a:solidFill>
                  <a:schemeClr val="accent1"/>
                </a:solidFill>
              </a:rPr>
              <a:t>Image update</a:t>
            </a:r>
          </a:p>
          <a:p>
            <a:r>
              <a:rPr lang="en-GB" dirty="0" smtClean="0">
                <a:solidFill>
                  <a:schemeClr val="accent1"/>
                </a:solidFill>
              </a:rPr>
              <a:t>Forward image to the networks</a:t>
            </a:r>
          </a:p>
          <a:p>
            <a:r>
              <a:rPr lang="en-GB" b="1" dirty="0" smtClean="0">
                <a:solidFill>
                  <a:schemeClr val="accent1"/>
                </a:solidFill>
              </a:rPr>
              <a:t>repeat</a:t>
            </a:r>
            <a:endParaRPr lang="en-GB" b="1" dirty="0">
              <a:solidFill>
                <a:schemeClr val="accent1"/>
              </a:solidFill>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397" y="5462546"/>
            <a:ext cx="8096985" cy="107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6642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Optimize the image</a:t>
            </a:r>
          </a:p>
        </p:txBody>
      </p:sp>
      <p:sp>
        <p:nvSpPr>
          <p:cNvPr id="3" name="Content Placeholder 2"/>
          <p:cNvSpPr>
            <a:spLocks noGrp="1"/>
          </p:cNvSpPr>
          <p:nvPr>
            <p:ph idx="1"/>
          </p:nvPr>
        </p:nvSpPr>
        <p:spPr/>
        <p:txBody>
          <a:bodyPr/>
          <a:lstStyle/>
          <a:p>
            <a:endParaRPr lang="en-GB"/>
          </a:p>
        </p:txBody>
      </p:sp>
      <p:sp>
        <p:nvSpPr>
          <p:cNvPr id="4" name="Rectangle 3"/>
          <p:cNvSpPr/>
          <p:nvPr/>
        </p:nvSpPr>
        <p:spPr>
          <a:xfrm>
            <a:off x="568491" y="6281733"/>
            <a:ext cx="3617785" cy="369332"/>
          </a:xfrm>
          <a:prstGeom prst="rect">
            <a:avLst/>
          </a:prstGeom>
        </p:spPr>
        <p:txBody>
          <a:bodyPr wrap="none">
            <a:spAutoFit/>
          </a:bodyPr>
          <a:lstStyle/>
          <a:p>
            <a:r>
              <a:rPr lang="en-GB" dirty="0">
                <a:hlinkClick r:id="rId2"/>
              </a:rPr>
              <a:t>https://</a:t>
            </a:r>
            <a:r>
              <a:rPr lang="en-GB" dirty="0" smtClean="0">
                <a:hlinkClick r:id="rId2"/>
              </a:rPr>
              <a:t>arxiv.org/pdf/1312.6034.pdf</a:t>
            </a:r>
            <a:r>
              <a:rPr lang="en-GB" dirty="0" smtClean="0"/>
              <a:t> </a:t>
            </a:r>
            <a:endParaRPr lang="en-GB"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700" y="1392886"/>
            <a:ext cx="708660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48194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Optimize the image</a:t>
            </a:r>
          </a:p>
        </p:txBody>
      </p:sp>
      <p:sp>
        <p:nvSpPr>
          <p:cNvPr id="3" name="Content Placeholder 2"/>
          <p:cNvSpPr>
            <a:spLocks noGrp="1"/>
          </p:cNvSpPr>
          <p:nvPr>
            <p:ph idx="1"/>
          </p:nvPr>
        </p:nvSpPr>
        <p:spPr/>
        <p:txBody>
          <a:bodyPr/>
          <a:lstStyle/>
          <a:p>
            <a:endParaRPr lang="en-GB"/>
          </a:p>
        </p:txBody>
      </p:sp>
      <p:sp>
        <p:nvSpPr>
          <p:cNvPr id="4" name="Rectangle 3"/>
          <p:cNvSpPr/>
          <p:nvPr/>
        </p:nvSpPr>
        <p:spPr>
          <a:xfrm>
            <a:off x="568491" y="6281733"/>
            <a:ext cx="3617785" cy="369332"/>
          </a:xfrm>
          <a:prstGeom prst="rect">
            <a:avLst/>
          </a:prstGeom>
        </p:spPr>
        <p:txBody>
          <a:bodyPr wrap="none">
            <a:spAutoFit/>
          </a:bodyPr>
          <a:lstStyle/>
          <a:p>
            <a:r>
              <a:rPr lang="en-GB" dirty="0">
                <a:hlinkClick r:id="rId2"/>
              </a:rPr>
              <a:t>https://</a:t>
            </a:r>
            <a:r>
              <a:rPr lang="en-GB" dirty="0" smtClean="0">
                <a:hlinkClick r:id="rId2"/>
              </a:rPr>
              <a:t>arxiv.org/pdf/1312.6034.pdf</a:t>
            </a:r>
            <a:r>
              <a:rPr lang="en-GB" dirty="0" smtClean="0"/>
              <a:t> </a:t>
            </a:r>
            <a:endParaRPr lang="en-GB" dirty="0"/>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825" y="1538992"/>
            <a:ext cx="661035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04253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Deep dream</a:t>
            </a:r>
            <a:endParaRPr lang="en-GB" dirty="0"/>
          </a:p>
        </p:txBody>
      </p:sp>
      <p:sp>
        <p:nvSpPr>
          <p:cNvPr id="3" name="Content Placeholder 2"/>
          <p:cNvSpPr>
            <a:spLocks noGrp="1"/>
          </p:cNvSpPr>
          <p:nvPr>
            <p:ph idx="1"/>
          </p:nvPr>
        </p:nvSpPr>
        <p:spPr/>
        <p:txBody>
          <a:bodyPr/>
          <a:lstStyle/>
          <a:p>
            <a:r>
              <a:rPr lang="en-GB" dirty="0" smtClean="0"/>
              <a:t>“Dream” at a given layer of the network (after the </a:t>
            </a:r>
            <a:r>
              <a:rPr lang="en-GB" dirty="0" err="1" smtClean="0"/>
              <a:t>ReLu</a:t>
            </a:r>
            <a:r>
              <a:rPr lang="en-GB" dirty="0" smtClean="0"/>
              <a:t> units)</a:t>
            </a:r>
          </a:p>
          <a:p>
            <a:pPr lvl="1"/>
            <a:r>
              <a:rPr lang="en-GB" dirty="0" smtClean="0"/>
              <a:t>Forward pass to the give image</a:t>
            </a:r>
          </a:p>
          <a:p>
            <a:pPr lvl="1"/>
            <a:r>
              <a:rPr lang="en-GB" dirty="0" smtClean="0"/>
              <a:t>Set the gradients to be equal to the activation</a:t>
            </a:r>
          </a:p>
          <a:p>
            <a:pPr lvl="1"/>
            <a:r>
              <a:rPr lang="en-GB" dirty="0" err="1" smtClean="0"/>
              <a:t>Backprop</a:t>
            </a:r>
            <a:r>
              <a:rPr lang="en-GB" dirty="0" smtClean="0"/>
              <a:t> to the image</a:t>
            </a:r>
          </a:p>
          <a:p>
            <a:endParaRPr lang="en-GB" dirty="0" smtClean="0"/>
          </a:p>
          <a:p>
            <a:r>
              <a:rPr lang="en-GB" dirty="0" smtClean="0"/>
              <a:t>Modify the image such that it amplifies the activations at any given layer </a:t>
            </a:r>
          </a:p>
          <a:p>
            <a:pPr marL="0" indent="0">
              <a:buNone/>
            </a:pPr>
            <a:endParaRPr lang="en-GB" dirty="0"/>
          </a:p>
          <a:p>
            <a:pPr marL="0" indent="0">
              <a:buNone/>
            </a:pPr>
            <a:r>
              <a:rPr lang="en-GB" dirty="0">
                <a:hlinkClick r:id="rId2"/>
              </a:rPr>
              <a:t>https://</a:t>
            </a:r>
            <a:r>
              <a:rPr lang="en-GB" dirty="0" smtClean="0">
                <a:hlinkClick r:id="rId2"/>
              </a:rPr>
              <a:t>github.com/google/deepdream/blob/master/dream.ipynb</a:t>
            </a:r>
            <a:r>
              <a:rPr lang="en-GB" dirty="0" smtClean="0"/>
              <a:t> </a:t>
            </a:r>
            <a:endParaRPr lang="en-GB" dirty="0"/>
          </a:p>
        </p:txBody>
      </p:sp>
    </p:spTree>
    <p:extLst>
      <p:ext uri="{BB962C8B-B14F-4D97-AF65-F5344CB8AC3E}">
        <p14:creationId xmlns:p14="http://schemas.microsoft.com/office/powerpoint/2010/main" val="39885645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Deep dream</a:t>
            </a:r>
            <a:endParaRPr lang="en-GB" dirty="0"/>
          </a:p>
        </p:txBody>
      </p:sp>
      <p:sp>
        <p:nvSpPr>
          <p:cNvPr id="3" name="Content Placeholder 2"/>
          <p:cNvSpPr>
            <a:spLocks noGrp="1"/>
          </p:cNvSpPr>
          <p:nvPr>
            <p:ph idx="1"/>
          </p:nvPr>
        </p:nvSpPr>
        <p:spPr>
          <a:xfrm>
            <a:off x="1089329" y="1468016"/>
            <a:ext cx="8539700" cy="814008"/>
          </a:xfrm>
        </p:spPr>
        <p:txBody>
          <a:bodyPr>
            <a:normAutofit/>
          </a:bodyPr>
          <a:lstStyle/>
          <a:p>
            <a:pPr marL="0" indent="0">
              <a:buNone/>
            </a:pPr>
            <a:r>
              <a:rPr lang="en-GB" sz="2400" dirty="0" smtClean="0"/>
              <a:t>Whatever was activates gets boosted</a:t>
            </a:r>
            <a:endParaRPr lang="en-GB" sz="24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462" y="1996958"/>
            <a:ext cx="7747220" cy="460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19821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Deep dream</a:t>
            </a:r>
            <a:endParaRPr lang="en-GB" dirty="0"/>
          </a:p>
        </p:txBody>
      </p:sp>
      <p:pic>
        <p:nvPicPr>
          <p:cNvPr id="1639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78" y="1380573"/>
            <a:ext cx="10471150"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61624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Adversarial examples</a:t>
            </a:r>
            <a:endParaRPr lang="en-GB"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504158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22F072-18C5-4D5F-8273-27BB5E68ACF9}"/>
              </a:ext>
            </a:extLst>
          </p:cNvPr>
          <p:cNvSpPr>
            <a:spLocks noGrp="1"/>
          </p:cNvSpPr>
          <p:nvPr>
            <p:ph type="title"/>
          </p:nvPr>
        </p:nvSpPr>
        <p:spPr/>
        <p:txBody>
          <a:bodyPr/>
          <a:lstStyle/>
          <a:p>
            <a:endParaRPr lang="en-GB" dirty="0"/>
          </a:p>
        </p:txBody>
      </p:sp>
      <p:pic>
        <p:nvPicPr>
          <p:cNvPr id="6" name="Content Placeholder 5">
            <a:extLst>
              <a:ext uri="{FF2B5EF4-FFF2-40B4-BE49-F238E27FC236}">
                <a16:creationId xmlns:a16="http://schemas.microsoft.com/office/drawing/2014/main" xmlns="" id="{4C6D458B-E658-4E8C-A871-8489AF2205B3}"/>
              </a:ext>
            </a:extLst>
          </p:cNvPr>
          <p:cNvPicPr>
            <a:picLocks noGrp="1" noChangeAspect="1"/>
          </p:cNvPicPr>
          <p:nvPr>
            <p:ph idx="1"/>
          </p:nvPr>
        </p:nvPicPr>
        <p:blipFill>
          <a:blip r:embed="rId2"/>
          <a:stretch>
            <a:fillRect/>
          </a:stretch>
        </p:blipFill>
        <p:spPr>
          <a:xfrm>
            <a:off x="290051" y="1165167"/>
            <a:ext cx="4440314" cy="4846108"/>
          </a:xfrm>
          <a:prstGeom prst="rect">
            <a:avLst/>
          </a:prstGeom>
        </p:spPr>
      </p:pic>
      <p:pic>
        <p:nvPicPr>
          <p:cNvPr id="7" name="Content Placeholder 6">
            <a:extLst>
              <a:ext uri="{FF2B5EF4-FFF2-40B4-BE49-F238E27FC236}">
                <a16:creationId xmlns:a16="http://schemas.microsoft.com/office/drawing/2014/main" xmlns="" id="{E2039AE1-6D02-4064-AED3-8A5C10595DFC}"/>
              </a:ext>
            </a:extLst>
          </p:cNvPr>
          <p:cNvPicPr>
            <a:picLocks noChangeAspect="1"/>
          </p:cNvPicPr>
          <p:nvPr/>
        </p:nvPicPr>
        <p:blipFill>
          <a:blip r:embed="rId3"/>
          <a:stretch>
            <a:fillRect/>
          </a:stretch>
        </p:blipFill>
        <p:spPr>
          <a:xfrm>
            <a:off x="4913906" y="621088"/>
            <a:ext cx="6953856" cy="5473134"/>
          </a:xfrm>
          <a:prstGeom prst="rect">
            <a:avLst/>
          </a:prstGeom>
        </p:spPr>
      </p:pic>
    </p:spTree>
    <p:extLst>
      <p:ext uri="{BB962C8B-B14F-4D97-AF65-F5344CB8AC3E}">
        <p14:creationId xmlns:p14="http://schemas.microsoft.com/office/powerpoint/2010/main" val="2386549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Today’s agenda</a:t>
            </a:r>
            <a:endParaRPr lang="en-GB" dirty="0"/>
          </a:p>
        </p:txBody>
      </p:sp>
      <p:sp>
        <p:nvSpPr>
          <p:cNvPr id="3" name="Content Placeholder 2"/>
          <p:cNvSpPr>
            <a:spLocks noGrp="1"/>
          </p:cNvSpPr>
          <p:nvPr>
            <p:ph idx="1"/>
          </p:nvPr>
        </p:nvSpPr>
        <p:spPr/>
        <p:txBody>
          <a:bodyPr/>
          <a:lstStyle/>
          <a:p>
            <a:pPr marL="0" indent="0">
              <a:buNone/>
            </a:pPr>
            <a:endParaRPr lang="en-GB" dirty="0" smtClean="0"/>
          </a:p>
          <a:p>
            <a:r>
              <a:rPr lang="en-GB" dirty="0" smtClean="0"/>
              <a:t>Visualization</a:t>
            </a:r>
          </a:p>
          <a:p>
            <a:pPr lvl="1"/>
            <a:r>
              <a:rPr lang="en-GB" dirty="0" smtClean="0"/>
              <a:t>Filters</a:t>
            </a:r>
          </a:p>
          <a:p>
            <a:pPr lvl="1"/>
            <a:r>
              <a:rPr lang="en-GB" dirty="0" smtClean="0"/>
              <a:t>Activations</a:t>
            </a:r>
          </a:p>
          <a:p>
            <a:pPr lvl="1"/>
            <a:r>
              <a:rPr lang="en-GB" dirty="0" smtClean="0"/>
              <a:t>Areas that trigger a neuron</a:t>
            </a:r>
          </a:p>
          <a:p>
            <a:pPr lvl="1"/>
            <a:r>
              <a:rPr lang="en-GB" dirty="0" err="1" smtClean="0"/>
              <a:t>Embeddings</a:t>
            </a:r>
            <a:r>
              <a:rPr lang="en-GB" dirty="0" smtClean="0"/>
              <a:t>. t-SNE</a:t>
            </a:r>
          </a:p>
          <a:p>
            <a:pPr lvl="1"/>
            <a:r>
              <a:rPr lang="en-GB" dirty="0" err="1" smtClean="0"/>
              <a:t>DeepDream</a:t>
            </a:r>
            <a:endParaRPr lang="en-GB" dirty="0"/>
          </a:p>
          <a:p>
            <a:r>
              <a:rPr lang="en-GB" dirty="0" smtClean="0"/>
              <a:t>Adversarial examples</a:t>
            </a:r>
          </a:p>
          <a:p>
            <a:endParaRPr lang="en-GB" dirty="0" smtClean="0"/>
          </a:p>
          <a:p>
            <a:endParaRPr lang="en-GB" dirty="0"/>
          </a:p>
        </p:txBody>
      </p:sp>
    </p:spTree>
    <p:extLst>
      <p:ext uri="{BB962C8B-B14F-4D97-AF65-F5344CB8AC3E}">
        <p14:creationId xmlns:p14="http://schemas.microsoft.com/office/powerpoint/2010/main" val="33964183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532A42-FAED-4B94-A6D8-E690CB346238}"/>
              </a:ext>
            </a:extLst>
          </p:cNvPr>
          <p:cNvSpPr>
            <a:spLocks noGrp="1"/>
          </p:cNvSpPr>
          <p:nvPr>
            <p:ph type="title"/>
          </p:nvPr>
        </p:nvSpPr>
        <p:spPr/>
        <p:txBody>
          <a:bodyPr/>
          <a:lstStyle/>
          <a:p>
            <a:r>
              <a:rPr lang="en-US" dirty="0"/>
              <a:t>“Adversarial” examples for the human brain</a:t>
            </a:r>
            <a:br>
              <a:rPr lang="en-US" dirty="0"/>
            </a:br>
            <a:r>
              <a:rPr lang="en-GB" sz="2200" b="0" i="0" dirty="0">
                <a:solidFill>
                  <a:srgbClr val="202122"/>
                </a:solidFill>
                <a:effectLst/>
                <a:latin typeface="Arial" panose="020B0604020202020204" pitchFamily="34" charset="0"/>
              </a:rPr>
              <a:t>#thedress</a:t>
            </a:r>
            <a:endParaRPr lang="en-GB" sz="2200" dirty="0"/>
          </a:p>
        </p:txBody>
      </p:sp>
      <p:sp>
        <p:nvSpPr>
          <p:cNvPr id="3" name="Content Placeholder 2">
            <a:extLst>
              <a:ext uri="{FF2B5EF4-FFF2-40B4-BE49-F238E27FC236}">
                <a16:creationId xmlns:a16="http://schemas.microsoft.com/office/drawing/2014/main" xmlns="" id="{A1ECD5C6-59BC-42E2-A312-A3B6285072B9}"/>
              </a:ext>
            </a:extLst>
          </p:cNvPr>
          <p:cNvSpPr>
            <a:spLocks noGrp="1"/>
          </p:cNvSpPr>
          <p:nvPr>
            <p:ph idx="1"/>
          </p:nvPr>
        </p:nvSpPr>
        <p:spPr/>
        <p:txBody>
          <a:bodyPr/>
          <a:lstStyle/>
          <a:p>
            <a:pPr marL="0" indent="0">
              <a:buNone/>
            </a:pPr>
            <a:r>
              <a:rPr lang="en-GB" b="0" i="0" dirty="0">
                <a:solidFill>
                  <a:srgbClr val="202122"/>
                </a:solidFill>
                <a:effectLst/>
                <a:latin typeface="Arial" panose="020B0604020202020204" pitchFamily="34" charset="0"/>
              </a:rPr>
              <a:t>#whiteandgold</a:t>
            </a:r>
          </a:p>
          <a:p>
            <a:pPr marL="0" indent="0">
              <a:buNone/>
            </a:pPr>
            <a:r>
              <a:rPr lang="en-GB" b="0" i="0" dirty="0">
                <a:solidFill>
                  <a:srgbClr val="202122"/>
                </a:solidFill>
                <a:effectLst/>
                <a:latin typeface="Arial" panose="020B0604020202020204" pitchFamily="34" charset="0"/>
              </a:rPr>
              <a:t>#blackandblue</a:t>
            </a:r>
            <a:endParaRPr lang="en-GB" dirty="0"/>
          </a:p>
        </p:txBody>
      </p:sp>
      <p:pic>
        <p:nvPicPr>
          <p:cNvPr id="2050" name="Picture 2" descr="The dress - Wikipedia">
            <a:extLst>
              <a:ext uri="{FF2B5EF4-FFF2-40B4-BE49-F238E27FC236}">
                <a16:creationId xmlns:a16="http://schemas.microsoft.com/office/drawing/2014/main" xmlns="" id="{1F2D0989-B049-4414-A896-084018516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080" y="1631421"/>
            <a:ext cx="3605737"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032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does a black and blue dress sometimes appear white and gold? - The  Brains Blog">
            <a:extLst>
              <a:ext uri="{FF2B5EF4-FFF2-40B4-BE49-F238E27FC236}">
                <a16:creationId xmlns:a16="http://schemas.microsoft.com/office/drawing/2014/main" xmlns="" id="{E065D891-0FF1-48F3-89CA-19564A5D7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622" y="237634"/>
            <a:ext cx="9172222" cy="638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9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AA7FEC-3EAE-4E86-BA8F-171407313DF6}"/>
              </a:ext>
            </a:extLst>
          </p:cNvPr>
          <p:cNvSpPr>
            <a:spLocks noGrp="1"/>
          </p:cNvSpPr>
          <p:nvPr>
            <p:ph type="title"/>
          </p:nvPr>
        </p:nvSpPr>
        <p:spPr/>
        <p:txBody>
          <a:bodyPr/>
          <a:lstStyle/>
          <a:p>
            <a:r>
              <a:rPr lang="en-US" dirty="0"/>
              <a:t>Adversarial examples</a:t>
            </a:r>
            <a:endParaRPr lang="en-GB" dirty="0"/>
          </a:p>
        </p:txBody>
      </p:sp>
      <p:sp>
        <p:nvSpPr>
          <p:cNvPr id="3" name="Content Placeholder 2">
            <a:extLst>
              <a:ext uri="{FF2B5EF4-FFF2-40B4-BE49-F238E27FC236}">
                <a16:creationId xmlns:a16="http://schemas.microsoft.com/office/drawing/2014/main" xmlns="" id="{B5DF10BC-2DF1-4AEF-AE44-3DD444FF1FE8}"/>
              </a:ext>
            </a:extLst>
          </p:cNvPr>
          <p:cNvSpPr>
            <a:spLocks noGrp="1"/>
          </p:cNvSpPr>
          <p:nvPr>
            <p:ph idx="1"/>
          </p:nvPr>
        </p:nvSpPr>
        <p:spPr/>
        <p:txBody>
          <a:bodyPr/>
          <a:lstStyle/>
          <a:p>
            <a:pPr marL="0" indent="0">
              <a:buNone/>
            </a:pPr>
            <a:r>
              <a:rPr lang="en-US" b="0" i="0" dirty="0">
                <a:solidFill>
                  <a:srgbClr val="333333"/>
                </a:solidFill>
                <a:effectLst/>
                <a:latin typeface="Helvetica Neue"/>
              </a:rPr>
              <a:t>An adversarial example is an instance with small, intentional feature perturbations that cause a machine learning model (</a:t>
            </a:r>
            <a:r>
              <a:rPr lang="en-US" b="1" i="0" dirty="0">
                <a:solidFill>
                  <a:srgbClr val="333333"/>
                </a:solidFill>
                <a:effectLst/>
                <a:latin typeface="Helvetica Neue"/>
              </a:rPr>
              <a:t>!not only CNNs!</a:t>
            </a:r>
            <a:r>
              <a:rPr lang="en-US" b="0" i="0" dirty="0">
                <a:solidFill>
                  <a:srgbClr val="333333"/>
                </a:solidFill>
                <a:effectLst/>
                <a:latin typeface="Helvetica Neue"/>
              </a:rPr>
              <a:t>) to make a false prediction.</a:t>
            </a:r>
          </a:p>
        </p:txBody>
      </p:sp>
      <p:pic>
        <p:nvPicPr>
          <p:cNvPr id="3076" name="Picture 4">
            <a:extLst>
              <a:ext uri="{FF2B5EF4-FFF2-40B4-BE49-F238E27FC236}">
                <a16:creationId xmlns:a16="http://schemas.microsoft.com/office/drawing/2014/main" xmlns="" id="{8F199D67-DCA5-44BE-8A61-6FAB47BC7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970" y="3429000"/>
            <a:ext cx="7733922"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049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1F72B1-4F46-4B4E-9C50-06DDE7CE52BF}"/>
              </a:ext>
            </a:extLst>
          </p:cNvPr>
          <p:cNvSpPr>
            <a:spLocks noGrp="1"/>
          </p:cNvSpPr>
          <p:nvPr>
            <p:ph type="title"/>
          </p:nvPr>
        </p:nvSpPr>
        <p:spPr>
          <a:xfrm>
            <a:off x="646288" y="95123"/>
            <a:ext cx="10515600" cy="1325563"/>
          </a:xfrm>
        </p:spPr>
        <p:txBody>
          <a:bodyPr/>
          <a:lstStyle/>
          <a:p>
            <a:r>
              <a:rPr lang="en-US" dirty="0"/>
              <a:t>Make everything an ostrich</a:t>
            </a:r>
            <a:endParaRPr lang="en-GB" dirty="0"/>
          </a:p>
        </p:txBody>
      </p:sp>
      <p:pic>
        <p:nvPicPr>
          <p:cNvPr id="4098" name="Picture 2" descr="Adversarial examples for AlexNet by Szegedy et. al (2013). All images in the left column are correctly classified. The middle column shows the (magnified) error added to the images to produce the images in the right column all categorized (incorrectly) as &quot;Ostrich&quot;. &quot;Intriguing properties of neural networks&quot;, Figure 5 by Szegedy et. al. CC-BY 3.0.">
            <a:extLst>
              <a:ext uri="{FF2B5EF4-FFF2-40B4-BE49-F238E27FC236}">
                <a16:creationId xmlns:a16="http://schemas.microsoft.com/office/drawing/2014/main" xmlns="" id="{F0FC8777-C9ED-431C-AD21-A02117BA92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30381" y="1318018"/>
            <a:ext cx="7131237" cy="49490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E537BB85-2DC4-493D-A7C8-80448BF105E4}"/>
              </a:ext>
            </a:extLst>
          </p:cNvPr>
          <p:cNvSpPr txBox="1"/>
          <p:nvPr/>
        </p:nvSpPr>
        <p:spPr>
          <a:xfrm>
            <a:off x="180622" y="6516656"/>
            <a:ext cx="11446933" cy="246221"/>
          </a:xfrm>
          <a:prstGeom prst="rect">
            <a:avLst/>
          </a:prstGeom>
          <a:noFill/>
        </p:spPr>
        <p:txBody>
          <a:bodyPr wrap="square">
            <a:spAutoFit/>
          </a:bodyPr>
          <a:lstStyle/>
          <a:p>
            <a:r>
              <a:rPr lang="en-US" sz="1000" b="0" i="0" dirty="0" err="1">
                <a:solidFill>
                  <a:srgbClr val="222222"/>
                </a:solidFill>
                <a:effectLst/>
                <a:latin typeface="Arial" panose="020B0604020202020204" pitchFamily="34" charset="0"/>
              </a:rPr>
              <a:t>Szegedy</a:t>
            </a:r>
            <a:r>
              <a:rPr lang="en-US" sz="1000" b="0" i="0" dirty="0">
                <a:solidFill>
                  <a:srgbClr val="222222"/>
                </a:solidFill>
                <a:effectLst/>
                <a:latin typeface="Arial" panose="020B0604020202020204" pitchFamily="34" charset="0"/>
              </a:rPr>
              <a:t>, Christian, et al. "Intriguing properties of neural networks." </a:t>
            </a:r>
            <a:r>
              <a:rPr lang="en-US" sz="1000" b="0" i="1" dirty="0" err="1">
                <a:solidFill>
                  <a:srgbClr val="222222"/>
                </a:solidFill>
                <a:effectLst/>
                <a:latin typeface="Arial" panose="020B0604020202020204" pitchFamily="34" charset="0"/>
              </a:rPr>
              <a:t>arXiv</a:t>
            </a:r>
            <a:r>
              <a:rPr lang="en-US" sz="1000" b="0" i="1" dirty="0">
                <a:solidFill>
                  <a:srgbClr val="222222"/>
                </a:solidFill>
                <a:effectLst/>
                <a:latin typeface="Arial" panose="020B0604020202020204" pitchFamily="34" charset="0"/>
              </a:rPr>
              <a:t> preprint arXiv:1312.6199</a:t>
            </a:r>
            <a:r>
              <a:rPr lang="en-US" sz="1000" b="0" i="0" dirty="0">
                <a:solidFill>
                  <a:srgbClr val="222222"/>
                </a:solidFill>
                <a:effectLst/>
                <a:latin typeface="Arial" panose="020B0604020202020204" pitchFamily="34" charset="0"/>
              </a:rPr>
              <a:t> (2013).</a:t>
            </a:r>
            <a:endParaRPr lang="en-GB" sz="1000" dirty="0"/>
          </a:p>
        </p:txBody>
      </p:sp>
    </p:spTree>
    <p:extLst>
      <p:ext uri="{BB962C8B-B14F-4D97-AF65-F5344CB8AC3E}">
        <p14:creationId xmlns:p14="http://schemas.microsoft.com/office/powerpoint/2010/main" val="28193934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1A9856-9BEA-402B-8506-153A099BEB19}"/>
              </a:ext>
            </a:extLst>
          </p:cNvPr>
          <p:cNvSpPr>
            <a:spLocks noGrp="1"/>
          </p:cNvSpPr>
          <p:nvPr>
            <p:ph type="title"/>
          </p:nvPr>
        </p:nvSpPr>
        <p:spPr/>
        <p:txBody>
          <a:bodyPr/>
          <a:lstStyle/>
          <a:p>
            <a:r>
              <a:rPr lang="en-US" dirty="0"/>
              <a:t>Classifying noise</a:t>
            </a:r>
            <a:endParaRPr lang="en-GB" dirty="0"/>
          </a:p>
        </p:txBody>
      </p:sp>
      <p:pic>
        <p:nvPicPr>
          <p:cNvPr id="5" name="Content Placeholder 4">
            <a:extLst>
              <a:ext uri="{FF2B5EF4-FFF2-40B4-BE49-F238E27FC236}">
                <a16:creationId xmlns:a16="http://schemas.microsoft.com/office/drawing/2014/main" xmlns="" id="{D0FC6DF1-BB7F-4005-8709-A7091FC4F542}"/>
              </a:ext>
            </a:extLst>
          </p:cNvPr>
          <p:cNvPicPr>
            <a:picLocks noGrp="1" noChangeAspect="1"/>
          </p:cNvPicPr>
          <p:nvPr>
            <p:ph idx="1"/>
          </p:nvPr>
        </p:nvPicPr>
        <p:blipFill>
          <a:blip r:embed="rId2"/>
          <a:stretch>
            <a:fillRect/>
          </a:stretch>
        </p:blipFill>
        <p:spPr>
          <a:xfrm>
            <a:off x="1734342" y="1690688"/>
            <a:ext cx="7188025" cy="4351338"/>
          </a:xfrm>
        </p:spPr>
      </p:pic>
      <p:sp>
        <p:nvSpPr>
          <p:cNvPr id="9" name="TextBox 8">
            <a:extLst>
              <a:ext uri="{FF2B5EF4-FFF2-40B4-BE49-F238E27FC236}">
                <a16:creationId xmlns:a16="http://schemas.microsoft.com/office/drawing/2014/main" xmlns="" id="{0C441C55-C6EF-43AC-8032-D26B3C2D5A01}"/>
              </a:ext>
            </a:extLst>
          </p:cNvPr>
          <p:cNvSpPr txBox="1"/>
          <p:nvPr/>
        </p:nvSpPr>
        <p:spPr>
          <a:xfrm>
            <a:off x="62089" y="6292820"/>
            <a:ext cx="12067822" cy="400110"/>
          </a:xfrm>
          <a:prstGeom prst="rect">
            <a:avLst/>
          </a:prstGeom>
          <a:noFill/>
        </p:spPr>
        <p:txBody>
          <a:bodyPr wrap="square">
            <a:spAutoFit/>
          </a:bodyPr>
          <a:lstStyle/>
          <a:p>
            <a:r>
              <a:rPr lang="en-GB" sz="1000" b="0" i="0" dirty="0">
                <a:solidFill>
                  <a:srgbClr val="222222"/>
                </a:solidFill>
                <a:effectLst/>
                <a:latin typeface="Arial" panose="020B0604020202020204" pitchFamily="34" charset="0"/>
              </a:rPr>
              <a:t>Nguyen, Anh, Jason </a:t>
            </a:r>
            <a:r>
              <a:rPr lang="en-GB" sz="1000" b="0" i="0" dirty="0" err="1">
                <a:solidFill>
                  <a:srgbClr val="222222"/>
                </a:solidFill>
                <a:effectLst/>
                <a:latin typeface="Arial" panose="020B0604020202020204" pitchFamily="34" charset="0"/>
              </a:rPr>
              <a:t>Yosinski</a:t>
            </a:r>
            <a:r>
              <a:rPr lang="en-GB" sz="1000" b="0" i="0" dirty="0">
                <a:solidFill>
                  <a:srgbClr val="222222"/>
                </a:solidFill>
                <a:effectLst/>
                <a:latin typeface="Arial" panose="020B0604020202020204" pitchFamily="34" charset="0"/>
              </a:rPr>
              <a:t>, and Jeff Clune. "Deep neural networks are easily fooled: High confidence predictions for unrecognizable images." </a:t>
            </a:r>
            <a:r>
              <a:rPr lang="en-GB" sz="1000" b="0" i="1" dirty="0">
                <a:solidFill>
                  <a:srgbClr val="222222"/>
                </a:solidFill>
                <a:effectLst/>
                <a:latin typeface="Arial" panose="020B0604020202020204" pitchFamily="34" charset="0"/>
              </a:rPr>
              <a:t>Proceedings of the IEEE conference on computer vision and pattern recognition</a:t>
            </a:r>
            <a:r>
              <a:rPr lang="en-GB" sz="1000" b="0" i="0" dirty="0">
                <a:solidFill>
                  <a:srgbClr val="222222"/>
                </a:solidFill>
                <a:effectLst/>
                <a:latin typeface="Arial" panose="020B0604020202020204" pitchFamily="34" charset="0"/>
              </a:rPr>
              <a:t>. 2015.</a:t>
            </a:r>
            <a:endParaRPr lang="en-GB" sz="1000" dirty="0"/>
          </a:p>
        </p:txBody>
      </p:sp>
    </p:spTree>
    <p:extLst>
      <p:ext uri="{BB962C8B-B14F-4D97-AF65-F5344CB8AC3E}">
        <p14:creationId xmlns:p14="http://schemas.microsoft.com/office/powerpoint/2010/main" val="28542193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85FD47-44AB-455B-8A3F-30B2864F4B74}"/>
              </a:ext>
            </a:extLst>
          </p:cNvPr>
          <p:cNvSpPr>
            <a:spLocks noGrp="1"/>
          </p:cNvSpPr>
          <p:nvPr>
            <p:ph type="title"/>
          </p:nvPr>
        </p:nvSpPr>
        <p:spPr/>
        <p:txBody>
          <a:bodyPr/>
          <a:lstStyle/>
          <a:p>
            <a:r>
              <a:rPr lang="en-US" dirty="0"/>
              <a:t>1-pixel attacks</a:t>
            </a:r>
            <a:endParaRPr lang="en-GB" dirty="0"/>
          </a:p>
        </p:txBody>
      </p:sp>
      <p:sp>
        <p:nvSpPr>
          <p:cNvPr id="3" name="Content Placeholder 2">
            <a:extLst>
              <a:ext uri="{FF2B5EF4-FFF2-40B4-BE49-F238E27FC236}">
                <a16:creationId xmlns:a16="http://schemas.microsoft.com/office/drawing/2014/main" xmlns="" id="{89D09847-44EA-425E-B71F-6A09896E65B9}"/>
              </a:ext>
            </a:extLst>
          </p:cNvPr>
          <p:cNvSpPr>
            <a:spLocks noGrp="1"/>
          </p:cNvSpPr>
          <p:nvPr>
            <p:ph idx="1"/>
          </p:nvPr>
        </p:nvSpPr>
        <p:spPr>
          <a:xfrm>
            <a:off x="838200" y="1501422"/>
            <a:ext cx="10515600" cy="4675541"/>
          </a:xfrm>
        </p:spPr>
        <p:txBody>
          <a:bodyPr/>
          <a:lstStyle/>
          <a:p>
            <a:pPr marL="0" indent="0">
              <a:buNone/>
            </a:pPr>
            <a:r>
              <a:rPr lang="en-US" dirty="0"/>
              <a:t>Constraint: when designing the adversarial example only one pixel may change</a:t>
            </a:r>
            <a:endParaRPr lang="en-GB" dirty="0"/>
          </a:p>
        </p:txBody>
      </p:sp>
      <p:pic>
        <p:nvPicPr>
          <p:cNvPr id="5124" name="Picture 4" descr="By intentionally changing a single pixel a neural network trained on ImageNet can be deceived to predict the wrong class instead of the original class.">
            <a:extLst>
              <a:ext uri="{FF2B5EF4-FFF2-40B4-BE49-F238E27FC236}">
                <a16:creationId xmlns:a16="http://schemas.microsoft.com/office/drawing/2014/main" xmlns="" id="{E3DA6521-0131-4843-B466-52DE2ECBBC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739" y="2826985"/>
            <a:ext cx="5896328" cy="29481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DB22D5BD-0538-4E1E-801B-0BE8434A5EA9}"/>
              </a:ext>
            </a:extLst>
          </p:cNvPr>
          <p:cNvPicPr>
            <a:picLocks noChangeAspect="1"/>
          </p:cNvPicPr>
          <p:nvPr/>
        </p:nvPicPr>
        <p:blipFill>
          <a:blip r:embed="rId3"/>
          <a:stretch>
            <a:fillRect/>
          </a:stretch>
        </p:blipFill>
        <p:spPr>
          <a:xfrm>
            <a:off x="7840839" y="2311590"/>
            <a:ext cx="3619500" cy="4010025"/>
          </a:xfrm>
          <a:prstGeom prst="rect">
            <a:avLst/>
          </a:prstGeom>
        </p:spPr>
      </p:pic>
      <p:sp>
        <p:nvSpPr>
          <p:cNvPr id="9" name="TextBox 8">
            <a:extLst>
              <a:ext uri="{FF2B5EF4-FFF2-40B4-BE49-F238E27FC236}">
                <a16:creationId xmlns:a16="http://schemas.microsoft.com/office/drawing/2014/main" xmlns="" id="{7C525F85-8D03-4B01-BED4-5A27AA45C2F5}"/>
              </a:ext>
            </a:extLst>
          </p:cNvPr>
          <p:cNvSpPr txBox="1"/>
          <p:nvPr/>
        </p:nvSpPr>
        <p:spPr>
          <a:xfrm>
            <a:off x="507999" y="6466267"/>
            <a:ext cx="7179733" cy="276999"/>
          </a:xfrm>
          <a:prstGeom prst="rect">
            <a:avLst/>
          </a:prstGeom>
          <a:noFill/>
        </p:spPr>
        <p:txBody>
          <a:bodyPr wrap="square">
            <a:spAutoFit/>
          </a:bodyPr>
          <a:lstStyle/>
          <a:p>
            <a:r>
              <a:rPr lang="en-US" sz="1200" dirty="0"/>
              <a:t>One Pixel Attack for Fooling Deep Neural Networks, </a:t>
            </a:r>
            <a:r>
              <a:rPr lang="en-US" sz="1200" dirty="0" err="1"/>
              <a:t>Su</a:t>
            </a:r>
            <a:r>
              <a:rPr lang="en-US" sz="1200" dirty="0"/>
              <a:t> et al. , 2019</a:t>
            </a:r>
            <a:endParaRPr lang="en-GB" sz="1200" dirty="0"/>
          </a:p>
        </p:txBody>
      </p:sp>
    </p:spTree>
    <p:extLst>
      <p:ext uri="{BB962C8B-B14F-4D97-AF65-F5344CB8AC3E}">
        <p14:creationId xmlns:p14="http://schemas.microsoft.com/office/powerpoint/2010/main" val="21503660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43150D-1D87-4E3F-A6D6-A4B62F2F15F8}"/>
              </a:ext>
            </a:extLst>
          </p:cNvPr>
          <p:cNvSpPr>
            <a:spLocks noGrp="1"/>
          </p:cNvSpPr>
          <p:nvPr>
            <p:ph type="title"/>
          </p:nvPr>
        </p:nvSpPr>
        <p:spPr/>
        <p:txBody>
          <a:bodyPr/>
          <a:lstStyle/>
          <a:p>
            <a:r>
              <a:rPr lang="en-US" dirty="0"/>
              <a:t>Adversarial patch</a:t>
            </a:r>
            <a:br>
              <a:rPr lang="en-US" dirty="0"/>
            </a:br>
            <a:r>
              <a:rPr lang="en-US" sz="2400" dirty="0"/>
              <a:t>Make everything a toaster</a:t>
            </a:r>
            <a:endParaRPr lang="en-GB" sz="2400" dirty="0"/>
          </a:p>
        </p:txBody>
      </p:sp>
      <p:sp>
        <p:nvSpPr>
          <p:cNvPr id="3" name="Content Placeholder 2">
            <a:extLst>
              <a:ext uri="{FF2B5EF4-FFF2-40B4-BE49-F238E27FC236}">
                <a16:creationId xmlns:a16="http://schemas.microsoft.com/office/drawing/2014/main" xmlns="" id="{7CE2CAEC-D879-4B34-8EB7-0E1906204F85}"/>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xmlns="" id="{7974FF14-8D3D-426C-B59B-069B0CAC02D0}"/>
              </a:ext>
            </a:extLst>
          </p:cNvPr>
          <p:cNvPicPr>
            <a:picLocks noChangeAspect="1"/>
          </p:cNvPicPr>
          <p:nvPr/>
        </p:nvPicPr>
        <p:blipFill>
          <a:blip r:embed="rId2"/>
          <a:stretch>
            <a:fillRect/>
          </a:stretch>
        </p:blipFill>
        <p:spPr>
          <a:xfrm>
            <a:off x="2389364" y="2153444"/>
            <a:ext cx="6419850" cy="3695700"/>
          </a:xfrm>
          <a:prstGeom prst="rect">
            <a:avLst/>
          </a:prstGeom>
        </p:spPr>
      </p:pic>
    </p:spTree>
    <p:extLst>
      <p:ext uri="{BB962C8B-B14F-4D97-AF65-F5344CB8AC3E}">
        <p14:creationId xmlns:p14="http://schemas.microsoft.com/office/powerpoint/2010/main" val="16264836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14AC9B-23FE-43B6-8CA9-7D60950CBD15}"/>
              </a:ext>
            </a:extLst>
          </p:cNvPr>
          <p:cNvSpPr>
            <a:spLocks noGrp="1"/>
          </p:cNvSpPr>
          <p:nvPr>
            <p:ph type="title"/>
          </p:nvPr>
        </p:nvSpPr>
        <p:spPr/>
        <p:txBody>
          <a:bodyPr/>
          <a:lstStyle/>
          <a:p>
            <a:r>
              <a:rPr lang="en-US" dirty="0"/>
              <a:t>Slight alterations in the physical world</a:t>
            </a:r>
            <a:endParaRPr lang="en-GB" dirty="0"/>
          </a:p>
        </p:txBody>
      </p:sp>
      <p:sp>
        <p:nvSpPr>
          <p:cNvPr id="3" name="Content Placeholder 2">
            <a:extLst>
              <a:ext uri="{FF2B5EF4-FFF2-40B4-BE49-F238E27FC236}">
                <a16:creationId xmlns:a16="http://schemas.microsoft.com/office/drawing/2014/main" xmlns="" id="{5BDC214C-F704-4863-B134-AE97767CAD15}"/>
              </a:ext>
            </a:extLst>
          </p:cNvPr>
          <p:cNvSpPr>
            <a:spLocks noGrp="1"/>
          </p:cNvSpPr>
          <p:nvPr>
            <p:ph idx="1"/>
          </p:nvPr>
        </p:nvSpPr>
        <p:spPr/>
        <p:txBody>
          <a:bodyPr/>
          <a:lstStyle/>
          <a:p>
            <a:endParaRPr lang="en-GB" dirty="0"/>
          </a:p>
        </p:txBody>
      </p:sp>
      <p:sp>
        <p:nvSpPr>
          <p:cNvPr id="5" name="TextBox 4">
            <a:extLst>
              <a:ext uri="{FF2B5EF4-FFF2-40B4-BE49-F238E27FC236}">
                <a16:creationId xmlns:a16="http://schemas.microsoft.com/office/drawing/2014/main" xmlns="" id="{B3B408F9-DA4F-42D6-9023-C91C1AE9B2CB}"/>
              </a:ext>
            </a:extLst>
          </p:cNvPr>
          <p:cNvSpPr txBox="1"/>
          <p:nvPr/>
        </p:nvSpPr>
        <p:spPr>
          <a:xfrm>
            <a:off x="270076" y="6354375"/>
            <a:ext cx="10035822" cy="276999"/>
          </a:xfrm>
          <a:prstGeom prst="rect">
            <a:avLst/>
          </a:prstGeom>
          <a:noFill/>
        </p:spPr>
        <p:txBody>
          <a:bodyPr wrap="square">
            <a:spAutoFit/>
          </a:bodyPr>
          <a:lstStyle/>
          <a:p>
            <a:r>
              <a:rPr lang="en-GB" sz="1200" dirty="0">
                <a:hlinkClick r:id="rId2"/>
              </a:rPr>
              <a:t>https://spectrum.ieee.org/cars-that-think/transportation/sensors/slight-street-sign-modifications-can-fool-machine-learning-algorithms</a:t>
            </a:r>
            <a:r>
              <a:rPr lang="en-GB" sz="1200" dirty="0"/>
              <a:t> </a:t>
            </a:r>
          </a:p>
        </p:txBody>
      </p:sp>
      <p:pic>
        <p:nvPicPr>
          <p:cNvPr id="6146" name="Picture 2" descr="Signs">
            <a:extLst>
              <a:ext uri="{FF2B5EF4-FFF2-40B4-BE49-F238E27FC236}">
                <a16:creationId xmlns:a16="http://schemas.microsoft.com/office/drawing/2014/main" xmlns="" id="{ABF7D320-3B7F-46A3-A160-0134C3700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76" y="2531702"/>
            <a:ext cx="5513862" cy="28458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igns">
            <a:extLst>
              <a:ext uri="{FF2B5EF4-FFF2-40B4-BE49-F238E27FC236}">
                <a16:creationId xmlns:a16="http://schemas.microsoft.com/office/drawing/2014/main" xmlns="" id="{005D2084-E0F0-45C5-94D3-15FFBD15A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674" y="2434333"/>
            <a:ext cx="5086470" cy="313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3338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734E25-FEDA-4744-A862-89054C8BBDF7}"/>
              </a:ext>
            </a:extLst>
          </p:cNvPr>
          <p:cNvSpPr>
            <a:spLocks noGrp="1"/>
          </p:cNvSpPr>
          <p:nvPr>
            <p:ph type="title"/>
          </p:nvPr>
        </p:nvSpPr>
        <p:spPr/>
        <p:txBody>
          <a:bodyPr>
            <a:normAutofit/>
          </a:bodyPr>
          <a:lstStyle/>
          <a:p>
            <a:r>
              <a:rPr lang="en-US" dirty="0"/>
              <a:t>Adversarial examples</a:t>
            </a:r>
            <a:br>
              <a:rPr lang="en-US" dirty="0"/>
            </a:br>
            <a:r>
              <a:rPr lang="en-US" sz="2200" dirty="0"/>
              <a:t>occur not only for CNNs but also for handcrafted features</a:t>
            </a:r>
            <a:endParaRPr lang="en-GB" sz="2200" dirty="0"/>
          </a:p>
        </p:txBody>
      </p:sp>
      <p:sp>
        <p:nvSpPr>
          <p:cNvPr id="3" name="Content Placeholder 2">
            <a:extLst>
              <a:ext uri="{FF2B5EF4-FFF2-40B4-BE49-F238E27FC236}">
                <a16:creationId xmlns:a16="http://schemas.microsoft.com/office/drawing/2014/main" xmlns="" id="{1774C7C5-C45C-4D3B-B8C1-51E2F9EBB6FF}"/>
              </a:ext>
            </a:extLst>
          </p:cNvPr>
          <p:cNvSpPr>
            <a:spLocks noGrp="1"/>
          </p:cNvSpPr>
          <p:nvPr>
            <p:ph idx="1"/>
          </p:nvPr>
        </p:nvSpPr>
        <p:spPr/>
        <p:txBody>
          <a:bodyPr/>
          <a:lstStyle/>
          <a:p>
            <a:pPr marL="0" indent="0">
              <a:buNone/>
            </a:pPr>
            <a:r>
              <a:rPr lang="en-US" dirty="0"/>
              <a:t>HOG descriptor</a:t>
            </a:r>
            <a:endParaRPr lang="en-GB" dirty="0"/>
          </a:p>
        </p:txBody>
      </p:sp>
      <p:pic>
        <p:nvPicPr>
          <p:cNvPr id="5" name="Picture 4">
            <a:extLst>
              <a:ext uri="{FF2B5EF4-FFF2-40B4-BE49-F238E27FC236}">
                <a16:creationId xmlns:a16="http://schemas.microsoft.com/office/drawing/2014/main" xmlns="" id="{90F03055-40E1-4727-8B1E-0E59088B3BED}"/>
              </a:ext>
            </a:extLst>
          </p:cNvPr>
          <p:cNvPicPr>
            <a:picLocks noChangeAspect="1"/>
          </p:cNvPicPr>
          <p:nvPr/>
        </p:nvPicPr>
        <p:blipFill>
          <a:blip r:embed="rId2"/>
          <a:stretch>
            <a:fillRect/>
          </a:stretch>
        </p:blipFill>
        <p:spPr>
          <a:xfrm>
            <a:off x="5477934" y="1500188"/>
            <a:ext cx="5029200" cy="4257675"/>
          </a:xfrm>
          <a:prstGeom prst="rect">
            <a:avLst/>
          </a:prstGeom>
        </p:spPr>
      </p:pic>
      <p:sp>
        <p:nvSpPr>
          <p:cNvPr id="6" name="TextBox 5">
            <a:extLst>
              <a:ext uri="{FF2B5EF4-FFF2-40B4-BE49-F238E27FC236}">
                <a16:creationId xmlns:a16="http://schemas.microsoft.com/office/drawing/2014/main" xmlns="" id="{8AF23362-057D-4255-94B1-3928D39C63DE}"/>
              </a:ext>
            </a:extLst>
          </p:cNvPr>
          <p:cNvSpPr txBox="1"/>
          <p:nvPr/>
        </p:nvSpPr>
        <p:spPr>
          <a:xfrm>
            <a:off x="383822" y="6502400"/>
            <a:ext cx="4848763" cy="276999"/>
          </a:xfrm>
          <a:prstGeom prst="rect">
            <a:avLst/>
          </a:prstGeom>
          <a:noFill/>
        </p:spPr>
        <p:txBody>
          <a:bodyPr wrap="none" rtlCol="0">
            <a:spAutoFit/>
          </a:bodyPr>
          <a:lstStyle/>
          <a:p>
            <a:r>
              <a:rPr lang="en-US" sz="1200" dirty="0"/>
              <a:t>Exploring the Representation Capabilities of the HOG Descriptor, Tatu et. al</a:t>
            </a:r>
            <a:endParaRPr lang="en-GB" sz="1200" dirty="0"/>
          </a:p>
        </p:txBody>
      </p:sp>
    </p:spTree>
    <p:extLst>
      <p:ext uri="{BB962C8B-B14F-4D97-AF65-F5344CB8AC3E}">
        <p14:creationId xmlns:p14="http://schemas.microsoft.com/office/powerpoint/2010/main" val="264280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81" y="5815"/>
            <a:ext cx="10972800" cy="1143000"/>
          </a:xfrm>
        </p:spPr>
        <p:txBody>
          <a:bodyPr>
            <a:normAutofit/>
          </a:bodyPr>
          <a:lstStyle/>
          <a:p>
            <a:pPr algn="l"/>
            <a:r>
              <a:rPr lang="en-GB" dirty="0" smtClean="0"/>
              <a:t>Saliency maps via image occlusions</a:t>
            </a:r>
            <a:endParaRPr lang="en-GB" dirty="0"/>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74633"/>
          <a:stretch/>
        </p:blipFill>
        <p:spPr bwMode="auto">
          <a:xfrm>
            <a:off x="623392" y="1361352"/>
            <a:ext cx="2308779" cy="47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2133"/>
          <a:stretch/>
        </p:blipFill>
        <p:spPr bwMode="auto">
          <a:xfrm>
            <a:off x="3023659" y="1367080"/>
            <a:ext cx="2536323" cy="47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88021" y="1671325"/>
            <a:ext cx="5184576" cy="2893100"/>
          </a:xfrm>
          <a:prstGeom prst="rect">
            <a:avLst/>
          </a:prstGeom>
          <a:noFill/>
        </p:spPr>
        <p:txBody>
          <a:bodyPr wrap="square" rtlCol="0">
            <a:spAutoFit/>
          </a:bodyPr>
          <a:lstStyle/>
          <a:p>
            <a:pPr algn="just"/>
            <a:r>
              <a:rPr lang="en-GB" sz="2600" b="1" dirty="0" smtClean="0"/>
              <a:t>Which are the important parts of an image?</a:t>
            </a:r>
          </a:p>
          <a:p>
            <a:pPr algn="just"/>
            <a:endParaRPr lang="en-GB" sz="2600" dirty="0"/>
          </a:p>
          <a:p>
            <a:pPr algn="just"/>
            <a:r>
              <a:rPr lang="en-GB" sz="2600" dirty="0" smtClean="0"/>
              <a:t>Slide an occluding patch over the input image and display (as a heat map) the probability of the correct class</a:t>
            </a:r>
            <a:endParaRPr lang="en-GB" sz="2600" dirty="0"/>
          </a:p>
        </p:txBody>
      </p:sp>
    </p:spTree>
    <p:extLst>
      <p:ext uri="{BB962C8B-B14F-4D97-AF65-F5344CB8AC3E}">
        <p14:creationId xmlns:p14="http://schemas.microsoft.com/office/powerpoint/2010/main" val="1845884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Saliency maps via image occlusions</a:t>
            </a:r>
          </a:p>
        </p:txBody>
      </p:sp>
      <p:pic>
        <p:nvPicPr>
          <p:cNvPr id="1026" name="Picture 2" descr="AlexNet: A Brief Review. AlexNet is a Convolutional Neural… | by Benjamin  Akera | Makerere AI Lab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5627" y="1844825"/>
            <a:ext cx="6153200" cy="15923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lexNet: A Brief Review. AlexNet is a Convolutional Neural… | by Benjamin  Akera | Makerere AI Lab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5627" y="4221089"/>
            <a:ext cx="6153200" cy="159238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Medalion personalizabil, My Family, gama Friends, Red Maine Coon Cat,240  mmx 250 mm - eMAG.ro"/>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descr="Medalion personalizabil, My Family, gama Friends, Red Maine Coon Cat,240  mmx 250 mm - eMAG.r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630" y="1844792"/>
            <a:ext cx="1983317" cy="14874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Medalion personalizabil, My Family, gama Friends, Red Maine Coon Cat,240  mmx 250 mm - eMAG.r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334" y="4313045"/>
            <a:ext cx="1983317" cy="14874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4246" y="2012472"/>
            <a:ext cx="768085" cy="5760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9482219" y="2456348"/>
            <a:ext cx="1238609" cy="369332"/>
          </a:xfrm>
          <a:prstGeom prst="rect">
            <a:avLst/>
          </a:prstGeom>
          <a:noFill/>
        </p:spPr>
        <p:txBody>
          <a:bodyPr wrap="none" rtlCol="0">
            <a:spAutoFit/>
          </a:bodyPr>
          <a:lstStyle/>
          <a:p>
            <a:r>
              <a:rPr lang="en-GB" dirty="0" smtClean="0"/>
              <a:t>P(cat) = 0.4</a:t>
            </a:r>
            <a:endParaRPr lang="en-GB" dirty="0"/>
          </a:p>
        </p:txBody>
      </p:sp>
      <p:sp>
        <p:nvSpPr>
          <p:cNvPr id="12" name="Rectangle 11"/>
          <p:cNvSpPr/>
          <p:nvPr/>
        </p:nvSpPr>
        <p:spPr>
          <a:xfrm>
            <a:off x="1107446" y="5224469"/>
            <a:ext cx="768085" cy="5760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9482219" y="4872123"/>
            <a:ext cx="1355628" cy="369332"/>
          </a:xfrm>
          <a:prstGeom prst="rect">
            <a:avLst/>
          </a:prstGeom>
          <a:noFill/>
        </p:spPr>
        <p:txBody>
          <a:bodyPr wrap="none" rtlCol="0">
            <a:spAutoFit/>
          </a:bodyPr>
          <a:lstStyle/>
          <a:p>
            <a:r>
              <a:rPr lang="en-GB" dirty="0" smtClean="0"/>
              <a:t>P(cat) = 0.96</a:t>
            </a:r>
            <a:endParaRPr lang="en-GB" dirty="0"/>
          </a:p>
        </p:txBody>
      </p:sp>
    </p:spTree>
    <p:extLst>
      <p:ext uri="{BB962C8B-B14F-4D97-AF65-F5344CB8AC3E}">
        <p14:creationId xmlns:p14="http://schemas.microsoft.com/office/powerpoint/2010/main" val="2064100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Saliency maps via image occlusions</a:t>
            </a:r>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429" y="2420891"/>
            <a:ext cx="9670455" cy="3044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2842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Filter visualization – 1</a:t>
            </a:r>
            <a:r>
              <a:rPr lang="en-GB" baseline="30000" dirty="0" smtClean="0"/>
              <a:t>st</a:t>
            </a:r>
            <a:r>
              <a:rPr lang="en-GB" dirty="0" smtClean="0"/>
              <a:t> layer</a:t>
            </a:r>
            <a:endParaRPr lang="en-GB" dirty="0"/>
          </a:p>
        </p:txBody>
      </p:sp>
      <p:pic>
        <p:nvPicPr>
          <p:cNvPr id="5" name="Picture 2" descr="AlexNet: A Brief Review. AlexNet is a Convolutional Neural… | by Benjamin  Akera | Makerere AI Lab | Medium"/>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9349" y="1387968"/>
            <a:ext cx="10972800" cy="28396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87488" y="1475640"/>
            <a:ext cx="1056117" cy="2664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701153" y="4329971"/>
            <a:ext cx="11233248" cy="923330"/>
          </a:xfrm>
          <a:prstGeom prst="rect">
            <a:avLst/>
          </a:prstGeom>
          <a:noFill/>
        </p:spPr>
        <p:txBody>
          <a:bodyPr wrap="square" rtlCol="0">
            <a:spAutoFit/>
          </a:bodyPr>
          <a:lstStyle/>
          <a:p>
            <a:r>
              <a:rPr lang="en-GB" dirty="0" smtClean="0"/>
              <a:t>First layer operates directly on image pixels; visualize the filters used to extract the image features</a:t>
            </a:r>
          </a:p>
          <a:p>
            <a:endParaRPr lang="en-GB" dirty="0"/>
          </a:p>
          <a:p>
            <a:r>
              <a:rPr lang="en-GB" dirty="0" smtClean="0"/>
              <a:t>Visualize this filter bank</a:t>
            </a:r>
            <a:endParaRPr lang="en-GB" dirty="0"/>
          </a:p>
        </p:txBody>
      </p:sp>
      <p:sp>
        <p:nvSpPr>
          <p:cNvPr id="10" name="TextBox 9"/>
          <p:cNvSpPr txBox="1"/>
          <p:nvPr/>
        </p:nvSpPr>
        <p:spPr>
          <a:xfrm>
            <a:off x="239350" y="6525344"/>
            <a:ext cx="7372275" cy="276999"/>
          </a:xfrm>
          <a:prstGeom prst="rect">
            <a:avLst/>
          </a:prstGeom>
          <a:noFill/>
        </p:spPr>
        <p:txBody>
          <a:bodyPr wrap="none" rtlCol="0">
            <a:spAutoFit/>
          </a:bodyPr>
          <a:lstStyle/>
          <a:p>
            <a:r>
              <a:rPr lang="en-GB" sz="1200" dirty="0">
                <a:hlinkClick r:id="rId3"/>
              </a:rPr>
              <a:t>https://machinelearningmastery.com/how-to-visualize-filters-and-feature-maps-in-convolutional-neural-networks</a:t>
            </a:r>
            <a:r>
              <a:rPr lang="en-GB" sz="1200" dirty="0" smtClean="0">
                <a:hlinkClick r:id="rId3"/>
              </a:rPr>
              <a:t>/</a:t>
            </a:r>
            <a:r>
              <a:rPr lang="en-GB" sz="1200" dirty="0" smtClean="0"/>
              <a:t> </a:t>
            </a:r>
            <a:endParaRPr lang="en-GB" sz="1200" dirty="0"/>
          </a:p>
        </p:txBody>
      </p:sp>
    </p:spTree>
    <p:extLst>
      <p:ext uri="{BB962C8B-B14F-4D97-AF65-F5344CB8AC3E}">
        <p14:creationId xmlns:p14="http://schemas.microsoft.com/office/powerpoint/2010/main" val="16098020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Filter visualization – 1</a:t>
            </a:r>
            <a:r>
              <a:rPr lang="en-GB" baseline="30000" dirty="0" smtClean="0"/>
              <a:t>st</a:t>
            </a:r>
            <a:r>
              <a:rPr lang="en-GB" dirty="0" smtClean="0"/>
              <a:t> layer</a:t>
            </a:r>
            <a:endParaRPr lang="en-GB" dirty="0"/>
          </a:p>
        </p:txBody>
      </p:sp>
      <p:pic>
        <p:nvPicPr>
          <p:cNvPr id="5" name="Picture 2" descr="AlexNet: A Brief Review. AlexNet is a Convolutional Neural… | by Benjamin  Akera | Makerere AI Lab | Medium"/>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9349" y="1387968"/>
            <a:ext cx="10972800" cy="28396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87488" y="1475640"/>
            <a:ext cx="1056117" cy="2664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701153" y="4329971"/>
            <a:ext cx="11233248" cy="369332"/>
          </a:xfrm>
          <a:prstGeom prst="rect">
            <a:avLst/>
          </a:prstGeom>
          <a:noFill/>
        </p:spPr>
        <p:txBody>
          <a:bodyPr wrap="square" rtlCol="0">
            <a:spAutoFit/>
          </a:bodyPr>
          <a:lstStyle/>
          <a:p>
            <a:r>
              <a:rPr lang="en-GB" dirty="0" smtClean="0"/>
              <a:t>First layer operates directly on image pixels; visualize the filters used to extract the image features</a:t>
            </a:r>
            <a:endParaRPr lang="en-GB" dirty="0"/>
          </a:p>
        </p:txBody>
      </p:sp>
      <p:pic>
        <p:nvPicPr>
          <p:cNvPr id="6" name="Picture 2" descr="4: AlexNet convolutional filters of size 11x11x3 at the first layer...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862" y="4798304"/>
            <a:ext cx="6813201"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8717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Filter visualization – deeper layers </a:t>
            </a:r>
            <a:endParaRPr lang="en-GB" dirty="0"/>
          </a:p>
        </p:txBody>
      </p:sp>
      <p:sp>
        <p:nvSpPr>
          <p:cNvPr id="3" name="Content Placeholder 2"/>
          <p:cNvSpPr>
            <a:spLocks noGrp="1"/>
          </p:cNvSpPr>
          <p:nvPr>
            <p:ph idx="1"/>
          </p:nvPr>
        </p:nvSpPr>
        <p:spPr>
          <a:xfrm>
            <a:off x="787829" y="1600201"/>
            <a:ext cx="10972800" cy="4525963"/>
          </a:xfrm>
        </p:spPr>
        <p:txBody>
          <a:bodyPr/>
          <a:lstStyle/>
          <a:p>
            <a:r>
              <a:rPr lang="en-GB" dirty="0" smtClean="0"/>
              <a:t>Not that easy to interpret</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2708920"/>
            <a:ext cx="9643533"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445" y="4365105"/>
            <a:ext cx="52324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31371" y="6093297"/>
            <a:ext cx="10081120" cy="276999"/>
          </a:xfrm>
          <a:prstGeom prst="rect">
            <a:avLst/>
          </a:prstGeom>
        </p:spPr>
        <p:txBody>
          <a:bodyPr wrap="square">
            <a:spAutoFit/>
          </a:bodyPr>
          <a:lstStyle/>
          <a:p>
            <a:r>
              <a:rPr lang="en-GB" sz="1200" dirty="0">
                <a:hlinkClick r:id="rId4"/>
              </a:rPr>
              <a:t>https://</a:t>
            </a:r>
            <a:r>
              <a:rPr lang="en-GB" sz="1200" dirty="0" smtClean="0">
                <a:hlinkClick r:id="rId4"/>
              </a:rPr>
              <a:t>cs.stanford.edu/people/karpathy/convnetjs/demo/mnist.html</a:t>
            </a:r>
            <a:r>
              <a:rPr lang="en-GB" sz="1200" dirty="0" smtClean="0"/>
              <a:t> </a:t>
            </a:r>
            <a:endParaRPr lang="en-GB" sz="1200" dirty="0"/>
          </a:p>
        </p:txBody>
      </p:sp>
    </p:spTree>
    <p:extLst>
      <p:ext uri="{BB962C8B-B14F-4D97-AF65-F5344CB8AC3E}">
        <p14:creationId xmlns:p14="http://schemas.microsoft.com/office/powerpoint/2010/main" val="28203177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499D364B5CBC4F8CB61B7C9DD82C50" ma:contentTypeVersion="2" ma:contentTypeDescription="Create a new document." ma:contentTypeScope="" ma:versionID="82f5f4d919f5199148ba6f3e9acc9f09">
  <xsd:schema xmlns:xsd="http://www.w3.org/2001/XMLSchema" xmlns:xs="http://www.w3.org/2001/XMLSchema" xmlns:p="http://schemas.microsoft.com/office/2006/metadata/properties" xmlns:ns2="003519e6-1151-47e3-af62-b6c7058ddb98" targetNamespace="http://schemas.microsoft.com/office/2006/metadata/properties" ma:root="true" ma:fieldsID="cbd0a4982075ec02ed8e17f4f7bf3e06" ns2:_="">
    <xsd:import namespace="003519e6-1151-47e3-af62-b6c7058ddb9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519e6-1151-47e3-af62-b6c7058ddb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C187CB-59F0-4BF3-A6D9-55AEE8A28640}"/>
</file>

<file path=customXml/itemProps2.xml><?xml version="1.0" encoding="utf-8"?>
<ds:datastoreItem xmlns:ds="http://schemas.openxmlformats.org/officeDocument/2006/customXml" ds:itemID="{90DF18B8-1954-48A5-909D-531BF8C9B530}"/>
</file>

<file path=customXml/itemProps3.xml><?xml version="1.0" encoding="utf-8"?>
<ds:datastoreItem xmlns:ds="http://schemas.openxmlformats.org/officeDocument/2006/customXml" ds:itemID="{D5528058-9474-48F3-A45B-67922FA64584}"/>
</file>

<file path=docProps/app.xml><?xml version="1.0" encoding="utf-8"?>
<Properties xmlns="http://schemas.openxmlformats.org/officeDocument/2006/extended-properties" xmlns:vt="http://schemas.openxmlformats.org/officeDocument/2006/docPropsVTypes">
  <TotalTime>955</TotalTime>
  <Words>801</Words>
  <Application>Microsoft Office PowerPoint</Application>
  <PresentationFormat>Custom</PresentationFormat>
  <Paragraphs>114</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Computer Vision and Deep Learning</vt:lpstr>
      <vt:lpstr>Understanding what networks learn</vt:lpstr>
      <vt:lpstr>Today’s agenda</vt:lpstr>
      <vt:lpstr>Saliency maps via image occlusions</vt:lpstr>
      <vt:lpstr>Saliency maps via image occlusions</vt:lpstr>
      <vt:lpstr>Saliency maps via image occlusions</vt:lpstr>
      <vt:lpstr>Filter visualization – 1st layer</vt:lpstr>
      <vt:lpstr>Filter visualization – 1st layer</vt:lpstr>
      <vt:lpstr>Filter visualization – deeper layers </vt:lpstr>
      <vt:lpstr>Last layer visualization</vt:lpstr>
      <vt:lpstr>Last layer visualization Image embedding</vt:lpstr>
      <vt:lpstr>Visualize the patch that maximally activates a neuron</vt:lpstr>
      <vt:lpstr>Activation maps</vt:lpstr>
      <vt:lpstr>Activation maps</vt:lpstr>
      <vt:lpstr>Activation maps</vt:lpstr>
      <vt:lpstr>Activation maps</vt:lpstr>
      <vt:lpstr>Activation maps</vt:lpstr>
      <vt:lpstr>Activation maps</vt:lpstr>
      <vt:lpstr>Saliency maps – visualize the data gradient Important image pixels</vt:lpstr>
      <vt:lpstr>Saliency maps – visualize the data gradient Important image pixels</vt:lpstr>
      <vt:lpstr>Guided image segmentation</vt:lpstr>
      <vt:lpstr>Optimize the image</vt:lpstr>
      <vt:lpstr>Optimize the image</vt:lpstr>
      <vt:lpstr>Optimize the image</vt:lpstr>
      <vt:lpstr>Deep dream</vt:lpstr>
      <vt:lpstr>Deep dream</vt:lpstr>
      <vt:lpstr>Deep dream</vt:lpstr>
      <vt:lpstr>Adversarial examples</vt:lpstr>
      <vt:lpstr>PowerPoint Presentation</vt:lpstr>
      <vt:lpstr>“Adversarial” examples for the human brain #thedress</vt:lpstr>
      <vt:lpstr>PowerPoint Presentation</vt:lpstr>
      <vt:lpstr>Adversarial examples</vt:lpstr>
      <vt:lpstr>Make everything an ostrich</vt:lpstr>
      <vt:lpstr>Classifying noise</vt:lpstr>
      <vt:lpstr>1-pixel attacks</vt:lpstr>
      <vt:lpstr>Adversarial patch Make everything a toaster</vt:lpstr>
      <vt:lpstr>Slight alterations in the physical world</vt:lpstr>
      <vt:lpstr>Adversarial examples occur not only for CNNs but also for handcrafted features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borza_diana@yahoo.com</dc:creator>
  <cp:lastModifiedBy>diana</cp:lastModifiedBy>
  <cp:revision>108</cp:revision>
  <dcterms:created xsi:type="dcterms:W3CDTF">2020-12-16T09:24:24Z</dcterms:created>
  <dcterms:modified xsi:type="dcterms:W3CDTF">2021-12-09T16:16:47Z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0x01010027499D364B5CBC4F8CB61B7C9DD82C50</vt:lpwstr>
  </property>
</Properties>
</file>